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73" r:id="rId2"/>
    <p:sldId id="257" r:id="rId3"/>
    <p:sldId id="264" r:id="rId4"/>
    <p:sldId id="274" r:id="rId5"/>
    <p:sldId id="271" r:id="rId6"/>
    <p:sldId id="275" r:id="rId7"/>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1"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5448" autoAdjust="0"/>
  </p:normalViewPr>
  <p:slideViewPr>
    <p:cSldViewPr snapToGrid="0">
      <p:cViewPr>
        <p:scale>
          <a:sx n="130" d="100"/>
          <a:sy n="130" d="100"/>
        </p:scale>
        <p:origin x="498" y="-16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DA812-D8BB-4332-B312-7543FBAEA29D}" type="datetimeFigureOut">
              <a:rPr lang="en-US" smtClean="0"/>
              <a:t>3/21/2019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CFDA2-B60D-409C-956C-E5F873807FDC}" type="slidenum">
              <a:rPr lang="en-US" smtClean="0"/>
              <a:t>‹#›</a:t>
            </a:fld>
            <a:endParaRPr lang="en-US"/>
          </a:p>
        </p:txBody>
      </p:sp>
    </p:spTree>
    <p:extLst>
      <p:ext uri="{BB962C8B-B14F-4D97-AF65-F5344CB8AC3E}">
        <p14:creationId xmlns:p14="http://schemas.microsoft.com/office/powerpoint/2010/main" val="376449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1</a:t>
            </a:fld>
            <a:endParaRPr lang="en-US"/>
          </a:p>
        </p:txBody>
      </p:sp>
    </p:spTree>
    <p:extLst>
      <p:ext uri="{BB962C8B-B14F-4D97-AF65-F5344CB8AC3E}">
        <p14:creationId xmlns:p14="http://schemas.microsoft.com/office/powerpoint/2010/main" val="2105719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7CFDA2-B60D-409C-956C-E5F873807FDC}" type="slidenum">
              <a:rPr lang="en-US" smtClean="0"/>
              <a:t>2</a:t>
            </a:fld>
            <a:endParaRPr lang="en-US"/>
          </a:p>
        </p:txBody>
      </p:sp>
    </p:spTree>
    <p:extLst>
      <p:ext uri="{BB962C8B-B14F-4D97-AF65-F5344CB8AC3E}">
        <p14:creationId xmlns:p14="http://schemas.microsoft.com/office/powerpoint/2010/main" val="925364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A7CFDA2-B60D-409C-956C-E5F873807FDC}" type="slidenum">
              <a:rPr lang="en-US" smtClean="0"/>
              <a:t>3</a:t>
            </a:fld>
            <a:endParaRPr lang="en-US"/>
          </a:p>
        </p:txBody>
      </p:sp>
    </p:spTree>
    <p:extLst>
      <p:ext uri="{BB962C8B-B14F-4D97-AF65-F5344CB8AC3E}">
        <p14:creationId xmlns:p14="http://schemas.microsoft.com/office/powerpoint/2010/main" val="152721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N6. </a:t>
            </a:r>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4</a:t>
            </a:fld>
            <a:endParaRPr lang="en-US"/>
          </a:p>
        </p:txBody>
      </p:sp>
    </p:spTree>
    <p:extLst>
      <p:ext uri="{BB962C8B-B14F-4D97-AF65-F5344CB8AC3E}">
        <p14:creationId xmlns:p14="http://schemas.microsoft.com/office/powerpoint/2010/main" val="201034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A7CFDA2-B60D-409C-956C-E5F873807FDC}" type="slidenum">
              <a:rPr lang="en-US" smtClean="0"/>
              <a:t>5</a:t>
            </a:fld>
            <a:endParaRPr lang="en-US"/>
          </a:p>
        </p:txBody>
      </p:sp>
    </p:spTree>
    <p:extLst>
      <p:ext uri="{BB962C8B-B14F-4D97-AF65-F5344CB8AC3E}">
        <p14:creationId xmlns:p14="http://schemas.microsoft.com/office/powerpoint/2010/main" val="689948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6</a:t>
            </a:fld>
            <a:endParaRPr lang="en-US"/>
          </a:p>
        </p:txBody>
      </p:sp>
    </p:spTree>
    <p:extLst>
      <p:ext uri="{BB962C8B-B14F-4D97-AF65-F5344CB8AC3E}">
        <p14:creationId xmlns:p14="http://schemas.microsoft.com/office/powerpoint/2010/main" val="2276510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859972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686236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42634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FE9AA1-7015-4206-95F3-3D9684128BEB}"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189546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FE9AA1-7015-4206-95F3-3D9684128BEB}" type="datetimeFigureOut">
              <a:rPr lang="en-US" smtClean="0"/>
              <a:t>3/21/2019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065442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FE9AA1-7015-4206-95F3-3D9684128BEB}"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72638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FE9AA1-7015-4206-95F3-3D9684128BEB}" type="datetimeFigureOut">
              <a:rPr lang="en-US" smtClean="0"/>
              <a:t>3/21/2019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4685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FE9AA1-7015-4206-95F3-3D9684128BEB}" type="datetimeFigureOut">
              <a:rPr lang="en-US" smtClean="0"/>
              <a:t>3/21/2019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2349548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FE9AA1-7015-4206-95F3-3D9684128BEB}" type="datetimeFigureOut">
              <a:rPr lang="en-US" smtClean="0"/>
              <a:t>3/21/2019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16605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FE9AA1-7015-4206-95F3-3D9684128BEB}"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450192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3FE9AA1-7015-4206-95F3-3D9684128BEB}" type="datetimeFigureOut">
              <a:rPr lang="en-US" smtClean="0"/>
              <a:t>3/21/2019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1252AE-5A84-4FC4-AFA3-8B75B900100C}" type="slidenum">
              <a:rPr lang="en-US" smtClean="0"/>
              <a:t>‹#›</a:t>
            </a:fld>
            <a:endParaRPr lang="en-US"/>
          </a:p>
        </p:txBody>
      </p:sp>
    </p:spTree>
    <p:extLst>
      <p:ext uri="{BB962C8B-B14F-4D97-AF65-F5344CB8AC3E}">
        <p14:creationId xmlns:p14="http://schemas.microsoft.com/office/powerpoint/2010/main" val="3311746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A3FE9AA1-7015-4206-95F3-3D9684128BEB}" type="datetimeFigureOut">
              <a:rPr lang="en-US" smtClean="0"/>
              <a:t>3/21/2019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221252AE-5A84-4FC4-AFA3-8B75B900100C}" type="slidenum">
              <a:rPr lang="en-US" smtClean="0"/>
              <a:t>‹#›</a:t>
            </a:fld>
            <a:endParaRPr lang="en-US"/>
          </a:p>
        </p:txBody>
      </p:sp>
    </p:spTree>
    <p:extLst>
      <p:ext uri="{BB962C8B-B14F-4D97-AF65-F5344CB8AC3E}">
        <p14:creationId xmlns:p14="http://schemas.microsoft.com/office/powerpoint/2010/main" val="12054486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2.wdp"/><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7">
            <a:extLst>
              <a:ext uri="{FF2B5EF4-FFF2-40B4-BE49-F238E27FC236}">
                <a16:creationId xmlns:a16="http://schemas.microsoft.com/office/drawing/2014/main" id="{48B7C437-496B-4A72-A120-B7B487FAD20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02" b="8282"/>
          <a:stretch/>
        </p:blipFill>
        <p:spPr>
          <a:xfrm>
            <a:off x="478705" y="119532"/>
            <a:ext cx="2950295" cy="1696568"/>
          </a:xfrm>
        </p:spPr>
      </p:pic>
      <p:pic>
        <p:nvPicPr>
          <p:cNvPr id="7" name="Picture 6">
            <a:extLst>
              <a:ext uri="{FF2B5EF4-FFF2-40B4-BE49-F238E27FC236}">
                <a16:creationId xmlns:a16="http://schemas.microsoft.com/office/drawing/2014/main" id="{3E35DCE8-EDEE-4225-A75B-3E6F1B9F9272}"/>
              </a:ext>
            </a:extLst>
          </p:cNvPr>
          <p:cNvPicPr>
            <a:picLocks noChangeAspect="1"/>
          </p:cNvPicPr>
          <p:nvPr/>
        </p:nvPicPr>
        <p:blipFill rotWithShape="1">
          <a:blip r:embed="rId4">
            <a:extLst>
              <a:ext uri="{28A0092B-C50C-407E-A947-70E740481C1C}">
                <a14:useLocalDpi xmlns:a14="http://schemas.microsoft.com/office/drawing/2010/main" val="0"/>
              </a:ext>
            </a:extLst>
          </a:blip>
          <a:srcRect l="4200" b="7778"/>
          <a:stretch/>
        </p:blipFill>
        <p:spPr>
          <a:xfrm>
            <a:off x="491678" y="2274424"/>
            <a:ext cx="2937322" cy="1696568"/>
          </a:xfrm>
          <a:prstGeom prst="rect">
            <a:avLst/>
          </a:prstGeom>
        </p:spPr>
      </p:pic>
      <p:sp>
        <p:nvSpPr>
          <p:cNvPr id="8" name="TextBox 7">
            <a:extLst>
              <a:ext uri="{FF2B5EF4-FFF2-40B4-BE49-F238E27FC236}">
                <a16:creationId xmlns:a16="http://schemas.microsoft.com/office/drawing/2014/main" id="{E58F0D37-DC93-4522-846B-F3E68682212F}"/>
              </a:ext>
            </a:extLst>
          </p:cNvPr>
          <p:cNvSpPr txBox="1"/>
          <p:nvPr/>
        </p:nvSpPr>
        <p:spPr>
          <a:xfrm>
            <a:off x="0" y="-37319"/>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9" name="TextBox 8">
            <a:extLst>
              <a:ext uri="{FF2B5EF4-FFF2-40B4-BE49-F238E27FC236}">
                <a16:creationId xmlns:a16="http://schemas.microsoft.com/office/drawing/2014/main" id="{01D0C852-FAD8-4269-8896-085F0FE41489}"/>
              </a:ext>
            </a:extLst>
          </p:cNvPr>
          <p:cNvSpPr txBox="1"/>
          <p:nvPr/>
        </p:nvSpPr>
        <p:spPr>
          <a:xfrm>
            <a:off x="0" y="2051326"/>
            <a:ext cx="54148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 </a:t>
            </a:r>
          </a:p>
        </p:txBody>
      </p:sp>
      <p:grpSp>
        <p:nvGrpSpPr>
          <p:cNvPr id="4" name="Group 3">
            <a:extLst>
              <a:ext uri="{FF2B5EF4-FFF2-40B4-BE49-F238E27FC236}">
                <a16:creationId xmlns:a16="http://schemas.microsoft.com/office/drawing/2014/main" id="{CFDA78FA-B653-4603-819D-054F48D599E4}"/>
              </a:ext>
            </a:extLst>
          </p:cNvPr>
          <p:cNvGrpSpPr/>
          <p:nvPr/>
        </p:nvGrpSpPr>
        <p:grpSpPr>
          <a:xfrm>
            <a:off x="228464" y="387356"/>
            <a:ext cx="273668" cy="1475483"/>
            <a:chOff x="228464" y="387356"/>
            <a:chExt cx="273668" cy="1475483"/>
          </a:xfrm>
        </p:grpSpPr>
        <p:sp>
          <p:nvSpPr>
            <p:cNvPr id="3" name="TextBox 2">
              <a:extLst>
                <a:ext uri="{FF2B5EF4-FFF2-40B4-BE49-F238E27FC236}">
                  <a16:creationId xmlns:a16="http://schemas.microsoft.com/office/drawing/2014/main" id="{13DCF7F3-6F75-47D3-8E8D-ED160511406E}"/>
                </a:ext>
              </a:extLst>
            </p:cNvPr>
            <p:cNvSpPr txBox="1"/>
            <p:nvPr/>
          </p:nvSpPr>
          <p:spPr>
            <a:xfrm>
              <a:off x="232506" y="1585840"/>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0</a:t>
              </a:r>
            </a:p>
          </p:txBody>
        </p:sp>
        <p:sp>
          <p:nvSpPr>
            <p:cNvPr id="10" name="TextBox 9">
              <a:extLst>
                <a:ext uri="{FF2B5EF4-FFF2-40B4-BE49-F238E27FC236}">
                  <a16:creationId xmlns:a16="http://schemas.microsoft.com/office/drawing/2014/main" id="{A868C448-CE2C-40A5-906B-9B9EA4D63CAC}"/>
                </a:ext>
              </a:extLst>
            </p:cNvPr>
            <p:cNvSpPr txBox="1"/>
            <p:nvPr/>
          </p:nvSpPr>
          <p:spPr>
            <a:xfrm>
              <a:off x="228464" y="1175394"/>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a:t>
              </a:r>
            </a:p>
          </p:txBody>
        </p:sp>
        <p:sp>
          <p:nvSpPr>
            <p:cNvPr id="11" name="TextBox 10">
              <a:extLst>
                <a:ext uri="{FF2B5EF4-FFF2-40B4-BE49-F238E27FC236}">
                  <a16:creationId xmlns:a16="http://schemas.microsoft.com/office/drawing/2014/main" id="{151D7ACB-B282-489A-99A5-F3CC99C05F26}"/>
                </a:ext>
              </a:extLst>
            </p:cNvPr>
            <p:cNvSpPr txBox="1"/>
            <p:nvPr/>
          </p:nvSpPr>
          <p:spPr>
            <a:xfrm>
              <a:off x="228464" y="773475"/>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2</a:t>
              </a:r>
            </a:p>
          </p:txBody>
        </p:sp>
        <p:sp>
          <p:nvSpPr>
            <p:cNvPr id="12" name="TextBox 11">
              <a:extLst>
                <a:ext uri="{FF2B5EF4-FFF2-40B4-BE49-F238E27FC236}">
                  <a16:creationId xmlns:a16="http://schemas.microsoft.com/office/drawing/2014/main" id="{BCD01E28-433E-436D-83D9-85A868B1574E}"/>
                </a:ext>
              </a:extLst>
            </p:cNvPr>
            <p:cNvSpPr txBox="1"/>
            <p:nvPr/>
          </p:nvSpPr>
          <p:spPr>
            <a:xfrm>
              <a:off x="228464" y="387356"/>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grpSp>
      <p:sp>
        <p:nvSpPr>
          <p:cNvPr id="14" name="TextBox 13">
            <a:extLst>
              <a:ext uri="{FF2B5EF4-FFF2-40B4-BE49-F238E27FC236}">
                <a16:creationId xmlns:a16="http://schemas.microsoft.com/office/drawing/2014/main" id="{CB7F8894-9A37-414D-86D0-70B51B8FC2B0}"/>
              </a:ext>
            </a:extLst>
          </p:cNvPr>
          <p:cNvSpPr txBox="1"/>
          <p:nvPr/>
        </p:nvSpPr>
        <p:spPr>
          <a:xfrm rot="16200000">
            <a:off x="-222817" y="937097"/>
            <a:ext cx="74251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-log</a:t>
            </a:r>
            <a:r>
              <a:rPr lang="en-US" sz="1200" baseline="-25000" dirty="0">
                <a:latin typeface="Arial" panose="020B0604020202020204" pitchFamily="34" charset="0"/>
                <a:cs typeface="Arial" panose="020B0604020202020204" pitchFamily="34" charset="0"/>
              </a:rPr>
              <a:t>10</a:t>
            </a:r>
            <a:r>
              <a:rPr lang="en-US" sz="1200" dirty="0">
                <a:latin typeface="Arial" panose="020B0604020202020204" pitchFamily="34" charset="0"/>
                <a:cs typeface="Arial" panose="020B0604020202020204" pitchFamily="34" charset="0"/>
              </a:rPr>
              <a:t>(p)</a:t>
            </a:r>
          </a:p>
        </p:txBody>
      </p:sp>
      <p:sp>
        <p:nvSpPr>
          <p:cNvPr id="15" name="TextBox 14">
            <a:extLst>
              <a:ext uri="{FF2B5EF4-FFF2-40B4-BE49-F238E27FC236}">
                <a16:creationId xmlns:a16="http://schemas.microsoft.com/office/drawing/2014/main" id="{D496FF2F-D58E-4414-AF7A-490F543B8BBB}"/>
              </a:ext>
            </a:extLst>
          </p:cNvPr>
          <p:cNvSpPr txBox="1"/>
          <p:nvPr/>
        </p:nvSpPr>
        <p:spPr>
          <a:xfrm>
            <a:off x="1471768" y="1870037"/>
            <a:ext cx="110479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Chromosome</a:t>
            </a:r>
          </a:p>
        </p:txBody>
      </p:sp>
      <p:sp>
        <p:nvSpPr>
          <p:cNvPr id="16" name="TextBox 15">
            <a:extLst>
              <a:ext uri="{FF2B5EF4-FFF2-40B4-BE49-F238E27FC236}">
                <a16:creationId xmlns:a16="http://schemas.microsoft.com/office/drawing/2014/main" id="{F525AAEF-78A6-4592-8158-FEC2CDBF77C7}"/>
              </a:ext>
            </a:extLst>
          </p:cNvPr>
          <p:cNvSpPr txBox="1"/>
          <p:nvPr/>
        </p:nvSpPr>
        <p:spPr>
          <a:xfrm>
            <a:off x="631586" y="1746141"/>
            <a:ext cx="3127779"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grpSp>
        <p:nvGrpSpPr>
          <p:cNvPr id="2" name="Group 1">
            <a:extLst>
              <a:ext uri="{FF2B5EF4-FFF2-40B4-BE49-F238E27FC236}">
                <a16:creationId xmlns:a16="http://schemas.microsoft.com/office/drawing/2014/main" id="{02CA6302-E2C6-483E-B8EF-D0F0FA7D99B9}"/>
              </a:ext>
            </a:extLst>
          </p:cNvPr>
          <p:cNvGrpSpPr/>
          <p:nvPr/>
        </p:nvGrpSpPr>
        <p:grpSpPr>
          <a:xfrm>
            <a:off x="233098" y="2576331"/>
            <a:ext cx="278444" cy="1416729"/>
            <a:chOff x="233098" y="2576331"/>
            <a:chExt cx="278444" cy="1416729"/>
          </a:xfrm>
        </p:grpSpPr>
        <p:sp>
          <p:nvSpPr>
            <p:cNvPr id="19" name="TextBox 18">
              <a:extLst>
                <a:ext uri="{FF2B5EF4-FFF2-40B4-BE49-F238E27FC236}">
                  <a16:creationId xmlns:a16="http://schemas.microsoft.com/office/drawing/2014/main" id="{DF50F1BD-8111-40DD-B7FC-022004E0D442}"/>
                </a:ext>
              </a:extLst>
            </p:cNvPr>
            <p:cNvSpPr txBox="1"/>
            <p:nvPr/>
          </p:nvSpPr>
          <p:spPr>
            <a:xfrm>
              <a:off x="237140" y="371606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0</a:t>
              </a:r>
            </a:p>
          </p:txBody>
        </p:sp>
        <p:sp>
          <p:nvSpPr>
            <p:cNvPr id="20" name="TextBox 19">
              <a:extLst>
                <a:ext uri="{FF2B5EF4-FFF2-40B4-BE49-F238E27FC236}">
                  <a16:creationId xmlns:a16="http://schemas.microsoft.com/office/drawing/2014/main" id="{D858EB3C-E48E-4ED3-A1C1-D2347A9A6D7D}"/>
                </a:ext>
              </a:extLst>
            </p:cNvPr>
            <p:cNvSpPr txBox="1"/>
            <p:nvPr/>
          </p:nvSpPr>
          <p:spPr>
            <a:xfrm>
              <a:off x="233098" y="3305615"/>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1</a:t>
              </a:r>
            </a:p>
          </p:txBody>
        </p:sp>
        <p:sp>
          <p:nvSpPr>
            <p:cNvPr id="21" name="TextBox 20">
              <a:extLst>
                <a:ext uri="{FF2B5EF4-FFF2-40B4-BE49-F238E27FC236}">
                  <a16:creationId xmlns:a16="http://schemas.microsoft.com/office/drawing/2014/main" id="{4AF48AA7-919D-45B2-BEA9-95EE80127196}"/>
                </a:ext>
              </a:extLst>
            </p:cNvPr>
            <p:cNvSpPr txBox="1"/>
            <p:nvPr/>
          </p:nvSpPr>
          <p:spPr>
            <a:xfrm>
              <a:off x="237140" y="2952856"/>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2</a:t>
              </a:r>
            </a:p>
          </p:txBody>
        </p:sp>
        <p:sp>
          <p:nvSpPr>
            <p:cNvPr id="22" name="TextBox 21">
              <a:extLst>
                <a:ext uri="{FF2B5EF4-FFF2-40B4-BE49-F238E27FC236}">
                  <a16:creationId xmlns:a16="http://schemas.microsoft.com/office/drawing/2014/main" id="{2B2D6D3C-CA89-4251-BEBF-468B01529ABC}"/>
                </a:ext>
              </a:extLst>
            </p:cNvPr>
            <p:cNvSpPr txBox="1"/>
            <p:nvPr/>
          </p:nvSpPr>
          <p:spPr>
            <a:xfrm>
              <a:off x="241916" y="257633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3</a:t>
              </a:r>
            </a:p>
          </p:txBody>
        </p:sp>
      </p:grpSp>
      <p:sp>
        <p:nvSpPr>
          <p:cNvPr id="23" name="TextBox 22">
            <a:extLst>
              <a:ext uri="{FF2B5EF4-FFF2-40B4-BE49-F238E27FC236}">
                <a16:creationId xmlns:a16="http://schemas.microsoft.com/office/drawing/2014/main" id="{3037D9FE-01D6-4B97-A8B5-5B45FAD3A456}"/>
              </a:ext>
            </a:extLst>
          </p:cNvPr>
          <p:cNvSpPr txBox="1"/>
          <p:nvPr/>
        </p:nvSpPr>
        <p:spPr>
          <a:xfrm rot="16200000">
            <a:off x="-214803" y="2826574"/>
            <a:ext cx="742511"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-log</a:t>
            </a:r>
            <a:r>
              <a:rPr lang="en-US" sz="1200" baseline="-25000" dirty="0">
                <a:latin typeface="Arial" panose="020B0604020202020204" pitchFamily="34" charset="0"/>
                <a:cs typeface="Arial" panose="020B0604020202020204" pitchFamily="34" charset="0"/>
              </a:rPr>
              <a:t>10</a:t>
            </a:r>
            <a:r>
              <a:rPr lang="en-US" sz="1200" dirty="0">
                <a:latin typeface="Arial" panose="020B0604020202020204" pitchFamily="34" charset="0"/>
                <a:cs typeface="Arial" panose="020B0604020202020204" pitchFamily="34" charset="0"/>
              </a:rPr>
              <a:t>(p)</a:t>
            </a:r>
          </a:p>
        </p:txBody>
      </p:sp>
      <p:sp>
        <p:nvSpPr>
          <p:cNvPr id="24" name="TextBox 23">
            <a:extLst>
              <a:ext uri="{FF2B5EF4-FFF2-40B4-BE49-F238E27FC236}">
                <a16:creationId xmlns:a16="http://schemas.microsoft.com/office/drawing/2014/main" id="{F59DC3A4-9140-4909-8FBA-434E5739CB56}"/>
              </a:ext>
            </a:extLst>
          </p:cNvPr>
          <p:cNvSpPr txBox="1"/>
          <p:nvPr/>
        </p:nvSpPr>
        <p:spPr>
          <a:xfrm>
            <a:off x="235190" y="2189651"/>
            <a:ext cx="26962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4</a:t>
            </a:r>
          </a:p>
        </p:txBody>
      </p:sp>
      <p:sp>
        <p:nvSpPr>
          <p:cNvPr id="26" name="Rectangle 25">
            <a:extLst>
              <a:ext uri="{FF2B5EF4-FFF2-40B4-BE49-F238E27FC236}">
                <a16:creationId xmlns:a16="http://schemas.microsoft.com/office/drawing/2014/main" id="{803FE380-0EA5-4D76-92B9-8C15E03499FE}"/>
              </a:ext>
            </a:extLst>
          </p:cNvPr>
          <p:cNvSpPr/>
          <p:nvPr/>
        </p:nvSpPr>
        <p:spPr>
          <a:xfrm>
            <a:off x="-55278" y="4395970"/>
            <a:ext cx="3429000" cy="1856598"/>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1. Manhattan plot examples for 1 transcript per species. </a:t>
            </a:r>
            <a:r>
              <a:rPr lang="en-US" sz="1200" dirty="0">
                <a:latin typeface="Arial" panose="020B0604020202020204" pitchFamily="34" charset="0"/>
                <a:ea typeface="Calibri" panose="020F0502020204030204" pitchFamily="34" charset="0"/>
                <a:cs typeface="Arial" panose="020B0604020202020204" pitchFamily="34" charset="0"/>
              </a:rPr>
              <a:t>Panel a is an example plot of p-values for all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SNP associations to a single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 from Bcin01g00170.  Panel b is an example plot of p-values for all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SNP associations to a single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 from AT1G01010. Dashed line indicates significance at p = 0.01. </a:t>
            </a:r>
          </a:p>
        </p:txBody>
      </p:sp>
      <p:cxnSp>
        <p:nvCxnSpPr>
          <p:cNvPr id="27" name="Straight Connector 26">
            <a:extLst>
              <a:ext uri="{FF2B5EF4-FFF2-40B4-BE49-F238E27FC236}">
                <a16:creationId xmlns:a16="http://schemas.microsoft.com/office/drawing/2014/main" id="{974C8FE4-D68E-456F-8497-F280EB8B8469}"/>
              </a:ext>
            </a:extLst>
          </p:cNvPr>
          <p:cNvCxnSpPr>
            <a:cxnSpLocks/>
          </p:cNvCxnSpPr>
          <p:nvPr/>
        </p:nvCxnSpPr>
        <p:spPr>
          <a:xfrm>
            <a:off x="491678" y="3099618"/>
            <a:ext cx="2907792" cy="0"/>
          </a:xfrm>
          <a:prstGeom prst="line">
            <a:avLst/>
          </a:prstGeom>
          <a:ln>
            <a:solidFill>
              <a:schemeClr val="bg1">
                <a:lumMod val="50000"/>
              </a:schemeClr>
            </a:solidFill>
            <a:prstDash val="dash"/>
          </a:ln>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9C5F943D-A191-4C35-B215-3AC869ECB418}"/>
              </a:ext>
            </a:extLst>
          </p:cNvPr>
          <p:cNvCxnSpPr>
            <a:cxnSpLocks/>
          </p:cNvCxnSpPr>
          <p:nvPr/>
        </p:nvCxnSpPr>
        <p:spPr>
          <a:xfrm>
            <a:off x="491678" y="926862"/>
            <a:ext cx="2907792" cy="0"/>
          </a:xfrm>
          <a:prstGeom prst="line">
            <a:avLst/>
          </a:prstGeom>
          <a:ln>
            <a:solidFill>
              <a:schemeClr val="bg1">
                <a:lumMod val="50000"/>
              </a:schemeClr>
            </a:solidFill>
            <a:prstDash val="dash"/>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9024710A-2339-4EDA-9DB7-0A1EF10A9B9F}"/>
              </a:ext>
            </a:extLst>
          </p:cNvPr>
          <p:cNvSpPr txBox="1"/>
          <p:nvPr/>
        </p:nvSpPr>
        <p:spPr>
          <a:xfrm>
            <a:off x="641109" y="3902456"/>
            <a:ext cx="3127779"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Tree>
    <p:extLst>
      <p:ext uri="{BB962C8B-B14F-4D97-AF65-F5344CB8AC3E}">
        <p14:creationId xmlns:p14="http://schemas.microsoft.com/office/powerpoint/2010/main" val="237470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309A035-8315-4495-8722-5C21CA50A0DB}"/>
              </a:ext>
            </a:extLst>
          </p:cNvPr>
          <p:cNvSpPr txBox="1"/>
          <p:nvPr/>
        </p:nvSpPr>
        <p:spPr>
          <a:xfrm>
            <a:off x="169619" y="-4765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2" name="TextBox 11">
            <a:extLst>
              <a:ext uri="{FF2B5EF4-FFF2-40B4-BE49-F238E27FC236}">
                <a16:creationId xmlns:a16="http://schemas.microsoft.com/office/drawing/2014/main" id="{5DD2D15E-6CE7-4D5B-B5F6-5BC214320859}"/>
              </a:ext>
            </a:extLst>
          </p:cNvPr>
          <p:cNvSpPr txBox="1"/>
          <p:nvPr/>
        </p:nvSpPr>
        <p:spPr>
          <a:xfrm>
            <a:off x="764826" y="3867925"/>
            <a:ext cx="541484"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b. </a:t>
            </a:r>
          </a:p>
        </p:txBody>
      </p:sp>
      <p:sp>
        <p:nvSpPr>
          <p:cNvPr id="13" name="TextBox 12">
            <a:extLst>
              <a:ext uri="{FF2B5EF4-FFF2-40B4-BE49-F238E27FC236}">
                <a16:creationId xmlns:a16="http://schemas.microsoft.com/office/drawing/2014/main" id="{BA3F00AE-698C-466E-8229-4495F108BBEB}"/>
              </a:ext>
            </a:extLst>
          </p:cNvPr>
          <p:cNvSpPr txBox="1"/>
          <p:nvPr/>
        </p:nvSpPr>
        <p:spPr>
          <a:xfrm rot="16200000">
            <a:off x="-1213602" y="1128705"/>
            <a:ext cx="26677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Gene Center Genomic Position (Mb)</a:t>
            </a:r>
          </a:p>
        </p:txBody>
      </p:sp>
      <p:grpSp>
        <p:nvGrpSpPr>
          <p:cNvPr id="33" name="Group 32">
            <a:extLst>
              <a:ext uri="{FF2B5EF4-FFF2-40B4-BE49-F238E27FC236}">
                <a16:creationId xmlns:a16="http://schemas.microsoft.com/office/drawing/2014/main" id="{CFA3DCE8-1BB0-4221-A104-842A419ABC99}"/>
              </a:ext>
            </a:extLst>
          </p:cNvPr>
          <p:cNvGrpSpPr/>
          <p:nvPr/>
        </p:nvGrpSpPr>
        <p:grpSpPr>
          <a:xfrm>
            <a:off x="76270" y="2925431"/>
            <a:ext cx="3382149" cy="2203177"/>
            <a:chOff x="28564" y="2469897"/>
            <a:chExt cx="3382149" cy="2203177"/>
          </a:xfrm>
        </p:grpSpPr>
        <p:pic>
          <p:nvPicPr>
            <p:cNvPr id="5" name="Picture 4">
              <a:extLst>
                <a:ext uri="{FF2B5EF4-FFF2-40B4-BE49-F238E27FC236}">
                  <a16:creationId xmlns:a16="http://schemas.microsoft.com/office/drawing/2014/main" id="{847772C8-15B5-4877-AA5A-630AB8171E87}"/>
                </a:ext>
              </a:extLst>
            </p:cNvPr>
            <p:cNvPicPr>
              <a:picLocks noChangeAspect="1"/>
            </p:cNvPicPr>
            <p:nvPr/>
          </p:nvPicPr>
          <p:blipFill rotWithShape="1">
            <a:blip r:embed="rId3">
              <a:extLst>
                <a:ext uri="{28A0092B-C50C-407E-A947-70E740481C1C}">
                  <a14:useLocalDpi xmlns:a14="http://schemas.microsoft.com/office/drawing/2010/main" val="0"/>
                </a:ext>
              </a:extLst>
            </a:blip>
            <a:srcRect l="7149" b="10314"/>
            <a:stretch/>
          </p:blipFill>
          <p:spPr>
            <a:xfrm>
              <a:off x="270350" y="2469897"/>
              <a:ext cx="3140363" cy="1866660"/>
            </a:xfrm>
            <a:prstGeom prst="rect">
              <a:avLst/>
            </a:prstGeom>
          </p:spPr>
        </p:pic>
        <p:sp>
          <p:nvSpPr>
            <p:cNvPr id="14" name="TextBox 13">
              <a:extLst>
                <a:ext uri="{FF2B5EF4-FFF2-40B4-BE49-F238E27FC236}">
                  <a16:creationId xmlns:a16="http://schemas.microsoft.com/office/drawing/2014/main" id="{A271F6ED-8F07-443B-B7A0-D36446A39390}"/>
                </a:ext>
              </a:extLst>
            </p:cNvPr>
            <p:cNvSpPr txBox="1"/>
            <p:nvPr/>
          </p:nvSpPr>
          <p:spPr>
            <a:xfrm>
              <a:off x="764826" y="4396075"/>
              <a:ext cx="210230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SNP Genomic Position (Mb)</a:t>
              </a:r>
            </a:p>
          </p:txBody>
        </p:sp>
        <p:grpSp>
          <p:nvGrpSpPr>
            <p:cNvPr id="22" name="Group 21">
              <a:extLst>
                <a:ext uri="{FF2B5EF4-FFF2-40B4-BE49-F238E27FC236}">
                  <a16:creationId xmlns:a16="http://schemas.microsoft.com/office/drawing/2014/main" id="{CCE1837A-9CA5-477E-9AF9-C74C87C20982}"/>
                </a:ext>
              </a:extLst>
            </p:cNvPr>
            <p:cNvGrpSpPr/>
            <p:nvPr/>
          </p:nvGrpSpPr>
          <p:grpSpPr>
            <a:xfrm>
              <a:off x="28564" y="2560938"/>
              <a:ext cx="342030" cy="1741992"/>
              <a:chOff x="28564" y="2560938"/>
              <a:chExt cx="342030" cy="1741992"/>
            </a:xfrm>
          </p:grpSpPr>
          <p:grpSp>
            <p:nvGrpSpPr>
              <p:cNvPr id="21" name="Group 20">
                <a:extLst>
                  <a:ext uri="{FF2B5EF4-FFF2-40B4-BE49-F238E27FC236}">
                    <a16:creationId xmlns:a16="http://schemas.microsoft.com/office/drawing/2014/main" id="{CF92C1FF-A802-4C69-8EEF-F2EFF1844C7E}"/>
                  </a:ext>
                </a:extLst>
              </p:cNvPr>
              <p:cNvGrpSpPr/>
              <p:nvPr/>
            </p:nvGrpSpPr>
            <p:grpSpPr>
              <a:xfrm>
                <a:off x="28564" y="2920897"/>
                <a:ext cx="342030" cy="991897"/>
                <a:chOff x="28564" y="2920897"/>
                <a:chExt cx="342030" cy="991897"/>
              </a:xfrm>
            </p:grpSpPr>
            <p:sp>
              <p:nvSpPr>
                <p:cNvPr id="17" name="TextBox 16">
                  <a:extLst>
                    <a:ext uri="{FF2B5EF4-FFF2-40B4-BE49-F238E27FC236}">
                      <a16:creationId xmlns:a16="http://schemas.microsoft.com/office/drawing/2014/main" id="{2EAA412F-0B87-455A-B6C2-2F199136E057}"/>
                    </a:ext>
                  </a:extLst>
                </p:cNvPr>
                <p:cNvSpPr txBox="1"/>
                <p:nvPr/>
              </p:nvSpPr>
              <p:spPr>
                <a:xfrm>
                  <a:off x="28564" y="2920897"/>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sp>
              <p:nvSpPr>
                <p:cNvPr id="19" name="TextBox 18">
                  <a:extLst>
                    <a:ext uri="{FF2B5EF4-FFF2-40B4-BE49-F238E27FC236}">
                      <a16:creationId xmlns:a16="http://schemas.microsoft.com/office/drawing/2014/main" id="{DF176C33-11EA-4C67-83A9-21C398474AE6}"/>
                    </a:ext>
                  </a:extLst>
                </p:cNvPr>
                <p:cNvSpPr txBox="1"/>
                <p:nvPr/>
              </p:nvSpPr>
              <p:spPr>
                <a:xfrm>
                  <a:off x="44864" y="3666573"/>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grpSp>
          <p:grpSp>
            <p:nvGrpSpPr>
              <p:cNvPr id="4" name="Group 3">
                <a:extLst>
                  <a:ext uri="{FF2B5EF4-FFF2-40B4-BE49-F238E27FC236}">
                    <a16:creationId xmlns:a16="http://schemas.microsoft.com/office/drawing/2014/main" id="{322F4FB8-0DF5-4C1D-8D00-51F405C9F240}"/>
                  </a:ext>
                </a:extLst>
              </p:cNvPr>
              <p:cNvGrpSpPr/>
              <p:nvPr/>
            </p:nvGrpSpPr>
            <p:grpSpPr>
              <a:xfrm>
                <a:off x="28564" y="2560938"/>
                <a:ext cx="342030" cy="1741992"/>
                <a:chOff x="28564" y="2560938"/>
                <a:chExt cx="342030" cy="1741992"/>
              </a:xfrm>
            </p:grpSpPr>
            <p:sp>
              <p:nvSpPr>
                <p:cNvPr id="3" name="TextBox 2">
                  <a:extLst>
                    <a:ext uri="{FF2B5EF4-FFF2-40B4-BE49-F238E27FC236}">
                      <a16:creationId xmlns:a16="http://schemas.microsoft.com/office/drawing/2014/main" id="{9D34BA64-80AE-4904-ACF8-B90A6C61FCFA}"/>
                    </a:ext>
                  </a:extLst>
                </p:cNvPr>
                <p:cNvSpPr txBox="1"/>
                <p:nvPr/>
              </p:nvSpPr>
              <p:spPr>
                <a:xfrm>
                  <a:off x="28564" y="2560938"/>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18" name="TextBox 17">
                  <a:extLst>
                    <a:ext uri="{FF2B5EF4-FFF2-40B4-BE49-F238E27FC236}">
                      <a16:creationId xmlns:a16="http://schemas.microsoft.com/office/drawing/2014/main" id="{D4494161-9395-4D75-B5B2-3B3CA57E5DE1}"/>
                    </a:ext>
                  </a:extLst>
                </p:cNvPr>
                <p:cNvSpPr txBox="1"/>
                <p:nvPr/>
              </p:nvSpPr>
              <p:spPr>
                <a:xfrm>
                  <a:off x="44864" y="3293735"/>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20" name="TextBox 19">
                  <a:extLst>
                    <a:ext uri="{FF2B5EF4-FFF2-40B4-BE49-F238E27FC236}">
                      <a16:creationId xmlns:a16="http://schemas.microsoft.com/office/drawing/2014/main" id="{F999AF85-7FCD-4CD4-A151-81ADC3062943}"/>
                    </a:ext>
                  </a:extLst>
                </p:cNvPr>
                <p:cNvSpPr txBox="1"/>
                <p:nvPr/>
              </p:nvSpPr>
              <p:spPr>
                <a:xfrm>
                  <a:off x="94286" y="4056709"/>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grpSp>
        </p:grpSp>
      </p:grpSp>
      <p:grpSp>
        <p:nvGrpSpPr>
          <p:cNvPr id="32" name="Group 31">
            <a:extLst>
              <a:ext uri="{FF2B5EF4-FFF2-40B4-BE49-F238E27FC236}">
                <a16:creationId xmlns:a16="http://schemas.microsoft.com/office/drawing/2014/main" id="{F99CF227-6AEE-4840-86F9-7CB2C2762517}"/>
              </a:ext>
            </a:extLst>
          </p:cNvPr>
          <p:cNvGrpSpPr/>
          <p:nvPr/>
        </p:nvGrpSpPr>
        <p:grpSpPr>
          <a:xfrm>
            <a:off x="100701" y="335739"/>
            <a:ext cx="3397086" cy="2211350"/>
            <a:chOff x="-2672" y="184667"/>
            <a:chExt cx="3397086" cy="2211350"/>
          </a:xfrm>
        </p:grpSpPr>
        <p:sp>
          <p:nvSpPr>
            <p:cNvPr id="2" name="TextBox 1">
              <a:extLst>
                <a:ext uri="{FF2B5EF4-FFF2-40B4-BE49-F238E27FC236}">
                  <a16:creationId xmlns:a16="http://schemas.microsoft.com/office/drawing/2014/main" id="{EFD78830-D39A-456F-BAFB-D7C7CFC5BC09}"/>
                </a:ext>
              </a:extLst>
            </p:cNvPr>
            <p:cNvSpPr txBox="1"/>
            <p:nvPr/>
          </p:nvSpPr>
          <p:spPr>
            <a:xfrm>
              <a:off x="274649" y="1960285"/>
              <a:ext cx="3119765" cy="27699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0                10               20               30               40</a:t>
              </a:r>
              <a:r>
                <a:rPr lang="en-US" sz="1200" dirty="0">
                  <a:latin typeface="Arial" panose="020B0604020202020204" pitchFamily="34" charset="0"/>
                  <a:cs typeface="Arial" panose="020B0604020202020204" pitchFamily="34" charset="0"/>
                </a:rPr>
                <a:t> </a:t>
              </a:r>
            </a:p>
          </p:txBody>
        </p:sp>
        <p:grpSp>
          <p:nvGrpSpPr>
            <p:cNvPr id="31" name="Group 30">
              <a:extLst>
                <a:ext uri="{FF2B5EF4-FFF2-40B4-BE49-F238E27FC236}">
                  <a16:creationId xmlns:a16="http://schemas.microsoft.com/office/drawing/2014/main" id="{B2FBB480-FA14-4E22-88B2-BA008F8B3647}"/>
                </a:ext>
              </a:extLst>
            </p:cNvPr>
            <p:cNvGrpSpPr/>
            <p:nvPr/>
          </p:nvGrpSpPr>
          <p:grpSpPr>
            <a:xfrm>
              <a:off x="-2672" y="184667"/>
              <a:ext cx="3384821" cy="2211350"/>
              <a:chOff x="-2672" y="184667"/>
              <a:chExt cx="3384821" cy="2211350"/>
            </a:xfrm>
          </p:grpSpPr>
          <p:pic>
            <p:nvPicPr>
              <p:cNvPr id="11" name="Picture 10">
                <a:extLst>
                  <a:ext uri="{FF2B5EF4-FFF2-40B4-BE49-F238E27FC236}">
                    <a16:creationId xmlns:a16="http://schemas.microsoft.com/office/drawing/2014/main" id="{3929169C-6612-4997-BC4B-5218946A2C2B}"/>
                  </a:ext>
                </a:extLst>
              </p:cNvPr>
              <p:cNvPicPr>
                <a:picLocks noChangeAspect="1"/>
              </p:cNvPicPr>
              <p:nvPr/>
            </p:nvPicPr>
            <p:blipFill rotWithShape="1">
              <a:blip r:embed="rId4">
                <a:extLst>
                  <a:ext uri="{28A0092B-C50C-407E-A947-70E740481C1C}">
                    <a14:useLocalDpi xmlns:a14="http://schemas.microsoft.com/office/drawing/2010/main" val="0"/>
                  </a:ext>
                </a:extLst>
              </a:blip>
              <a:srcRect l="6348" b="10314"/>
              <a:stretch/>
            </p:blipFill>
            <p:spPr>
              <a:xfrm>
                <a:off x="214684" y="184667"/>
                <a:ext cx="3167465" cy="1866660"/>
              </a:xfrm>
              <a:prstGeom prst="rect">
                <a:avLst/>
              </a:prstGeom>
            </p:spPr>
          </p:pic>
          <p:sp>
            <p:nvSpPr>
              <p:cNvPr id="16" name="TextBox 15">
                <a:extLst>
                  <a:ext uri="{FF2B5EF4-FFF2-40B4-BE49-F238E27FC236}">
                    <a16:creationId xmlns:a16="http://schemas.microsoft.com/office/drawing/2014/main" id="{B0DE8D9C-95E4-4E60-8299-59D83326F808}"/>
                  </a:ext>
                </a:extLst>
              </p:cNvPr>
              <p:cNvSpPr txBox="1"/>
              <p:nvPr/>
            </p:nvSpPr>
            <p:spPr>
              <a:xfrm>
                <a:off x="764826" y="2119018"/>
                <a:ext cx="2102307"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SNP Genomic Position (Mb)</a:t>
                </a:r>
              </a:p>
            </p:txBody>
          </p:sp>
          <p:grpSp>
            <p:nvGrpSpPr>
              <p:cNvPr id="23" name="Group 22">
                <a:extLst>
                  <a:ext uri="{FF2B5EF4-FFF2-40B4-BE49-F238E27FC236}">
                    <a16:creationId xmlns:a16="http://schemas.microsoft.com/office/drawing/2014/main" id="{47CB4625-F722-43E3-B2C9-1096743A436C}"/>
                  </a:ext>
                </a:extLst>
              </p:cNvPr>
              <p:cNvGrpSpPr/>
              <p:nvPr/>
            </p:nvGrpSpPr>
            <p:grpSpPr>
              <a:xfrm>
                <a:off x="-2672" y="288729"/>
                <a:ext cx="332504" cy="1741992"/>
                <a:chOff x="28564" y="2560938"/>
                <a:chExt cx="332504" cy="1741992"/>
              </a:xfrm>
            </p:grpSpPr>
            <p:grpSp>
              <p:nvGrpSpPr>
                <p:cNvPr id="24" name="Group 23">
                  <a:extLst>
                    <a:ext uri="{FF2B5EF4-FFF2-40B4-BE49-F238E27FC236}">
                      <a16:creationId xmlns:a16="http://schemas.microsoft.com/office/drawing/2014/main" id="{BA461358-FA92-4064-BEEA-BCDBD6AA4F44}"/>
                    </a:ext>
                  </a:extLst>
                </p:cNvPr>
                <p:cNvGrpSpPr/>
                <p:nvPr/>
              </p:nvGrpSpPr>
              <p:grpSpPr>
                <a:xfrm>
                  <a:off x="28564" y="2920897"/>
                  <a:ext cx="332504" cy="991897"/>
                  <a:chOff x="28564" y="2920897"/>
                  <a:chExt cx="332504" cy="991897"/>
                </a:xfrm>
              </p:grpSpPr>
              <p:sp>
                <p:nvSpPr>
                  <p:cNvPr id="29" name="TextBox 28">
                    <a:extLst>
                      <a:ext uri="{FF2B5EF4-FFF2-40B4-BE49-F238E27FC236}">
                        <a16:creationId xmlns:a16="http://schemas.microsoft.com/office/drawing/2014/main" id="{150123EB-D7B4-4465-975C-AFAEA7C1F8C1}"/>
                      </a:ext>
                    </a:extLst>
                  </p:cNvPr>
                  <p:cNvSpPr txBox="1"/>
                  <p:nvPr/>
                </p:nvSpPr>
                <p:spPr>
                  <a:xfrm>
                    <a:off x="28564" y="2920897"/>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30</a:t>
                    </a:r>
                  </a:p>
                </p:txBody>
              </p:sp>
              <p:sp>
                <p:nvSpPr>
                  <p:cNvPr id="30" name="TextBox 29">
                    <a:extLst>
                      <a:ext uri="{FF2B5EF4-FFF2-40B4-BE49-F238E27FC236}">
                        <a16:creationId xmlns:a16="http://schemas.microsoft.com/office/drawing/2014/main" id="{00C94789-DC41-40CC-B2F1-CF65C650E1B3}"/>
                      </a:ext>
                    </a:extLst>
                  </p:cNvPr>
                  <p:cNvSpPr txBox="1"/>
                  <p:nvPr/>
                </p:nvSpPr>
                <p:spPr>
                  <a:xfrm>
                    <a:off x="35338" y="3666573"/>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10</a:t>
                    </a:r>
                  </a:p>
                </p:txBody>
              </p:sp>
            </p:grpSp>
            <p:grpSp>
              <p:nvGrpSpPr>
                <p:cNvPr id="25" name="Group 24">
                  <a:extLst>
                    <a:ext uri="{FF2B5EF4-FFF2-40B4-BE49-F238E27FC236}">
                      <a16:creationId xmlns:a16="http://schemas.microsoft.com/office/drawing/2014/main" id="{27847038-A22A-4564-8CCD-8227CD3E57B8}"/>
                    </a:ext>
                  </a:extLst>
                </p:cNvPr>
                <p:cNvGrpSpPr/>
                <p:nvPr/>
              </p:nvGrpSpPr>
              <p:grpSpPr>
                <a:xfrm>
                  <a:off x="28564" y="2560938"/>
                  <a:ext cx="332504" cy="1741992"/>
                  <a:chOff x="28564" y="2560938"/>
                  <a:chExt cx="332504" cy="1741992"/>
                </a:xfrm>
              </p:grpSpPr>
              <p:sp>
                <p:nvSpPr>
                  <p:cNvPr id="26" name="TextBox 25">
                    <a:extLst>
                      <a:ext uri="{FF2B5EF4-FFF2-40B4-BE49-F238E27FC236}">
                        <a16:creationId xmlns:a16="http://schemas.microsoft.com/office/drawing/2014/main" id="{FB2AE0AC-1206-4991-BDEA-778EEDB46CA7}"/>
                      </a:ext>
                    </a:extLst>
                  </p:cNvPr>
                  <p:cNvSpPr txBox="1"/>
                  <p:nvPr/>
                </p:nvSpPr>
                <p:spPr>
                  <a:xfrm>
                    <a:off x="28564" y="2560938"/>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40</a:t>
                    </a:r>
                  </a:p>
                </p:txBody>
              </p:sp>
              <p:sp>
                <p:nvSpPr>
                  <p:cNvPr id="27" name="TextBox 26">
                    <a:extLst>
                      <a:ext uri="{FF2B5EF4-FFF2-40B4-BE49-F238E27FC236}">
                        <a16:creationId xmlns:a16="http://schemas.microsoft.com/office/drawing/2014/main" id="{E6A2AAE1-7D8E-4D81-9491-2D4FE24A9C3F}"/>
                      </a:ext>
                    </a:extLst>
                  </p:cNvPr>
                  <p:cNvSpPr txBox="1"/>
                  <p:nvPr/>
                </p:nvSpPr>
                <p:spPr>
                  <a:xfrm>
                    <a:off x="35338" y="3293735"/>
                    <a:ext cx="325730"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20</a:t>
                    </a:r>
                  </a:p>
                </p:txBody>
              </p:sp>
              <p:sp>
                <p:nvSpPr>
                  <p:cNvPr id="28" name="TextBox 27">
                    <a:extLst>
                      <a:ext uri="{FF2B5EF4-FFF2-40B4-BE49-F238E27FC236}">
                        <a16:creationId xmlns:a16="http://schemas.microsoft.com/office/drawing/2014/main" id="{029241EB-B024-4C7A-A56A-A08940E0A17D}"/>
                      </a:ext>
                    </a:extLst>
                  </p:cNvPr>
                  <p:cNvSpPr txBox="1"/>
                  <p:nvPr/>
                </p:nvSpPr>
                <p:spPr>
                  <a:xfrm>
                    <a:off x="94286" y="4056709"/>
                    <a:ext cx="255198" cy="246221"/>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a:t>
                    </a:r>
                  </a:p>
                </p:txBody>
              </p:sp>
            </p:grpSp>
          </p:grpSp>
        </p:grpSp>
      </p:grpSp>
      <p:sp>
        <p:nvSpPr>
          <p:cNvPr id="34" name="TextBox 33">
            <a:extLst>
              <a:ext uri="{FF2B5EF4-FFF2-40B4-BE49-F238E27FC236}">
                <a16:creationId xmlns:a16="http://schemas.microsoft.com/office/drawing/2014/main" id="{3F832808-6484-4BCA-9690-98B15F96B238}"/>
              </a:ext>
            </a:extLst>
          </p:cNvPr>
          <p:cNvSpPr txBox="1"/>
          <p:nvPr/>
        </p:nvSpPr>
        <p:spPr>
          <a:xfrm rot="16200000">
            <a:off x="-1228430" y="3720262"/>
            <a:ext cx="2667718"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Gene Center Genomic Position (Mb)</a:t>
            </a:r>
          </a:p>
        </p:txBody>
      </p:sp>
      <p:sp>
        <p:nvSpPr>
          <p:cNvPr id="35" name="TextBox 34">
            <a:extLst>
              <a:ext uri="{FF2B5EF4-FFF2-40B4-BE49-F238E27FC236}">
                <a16:creationId xmlns:a16="http://schemas.microsoft.com/office/drawing/2014/main" id="{7AC54B9B-41F1-4729-9934-539574B37A3B}"/>
              </a:ext>
            </a:extLst>
          </p:cNvPr>
          <p:cNvSpPr txBox="1"/>
          <p:nvPr/>
        </p:nvSpPr>
        <p:spPr>
          <a:xfrm>
            <a:off x="161869" y="2561281"/>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36" name="Rectangle 35">
            <a:extLst>
              <a:ext uri="{FF2B5EF4-FFF2-40B4-BE49-F238E27FC236}">
                <a16:creationId xmlns:a16="http://schemas.microsoft.com/office/drawing/2014/main" id="{31E472A9-6071-45EA-8A8B-D19561C359F3}"/>
              </a:ext>
            </a:extLst>
          </p:cNvPr>
          <p:cNvSpPr/>
          <p:nvPr/>
        </p:nvSpPr>
        <p:spPr>
          <a:xfrm>
            <a:off x="-43264" y="5183799"/>
            <a:ext cx="3429000" cy="3046988"/>
          </a:xfrm>
          <a:prstGeom prst="rect">
            <a:avLst/>
          </a:prstGeom>
        </p:spPr>
        <p:txBody>
          <a:bodyPr>
            <a:spAutoFit/>
          </a:bodyPr>
          <a:lstStyle/>
          <a:p>
            <a:r>
              <a:rPr lang="en-US" sz="1200" b="1" dirty="0">
                <a:latin typeface="Arial" panose="020B0604020202020204" pitchFamily="34" charset="0"/>
                <a:cs typeface="Arial" panose="020B0604020202020204" pitchFamily="34" charset="0"/>
              </a:rPr>
              <a:t>Figure 2. </a:t>
            </a:r>
            <a:r>
              <a:rPr lang="en-US" sz="1200" b="1" i="1" dirty="0">
                <a:latin typeface="Arial" panose="020B0604020202020204" pitchFamily="34" charset="0"/>
                <a:cs typeface="Arial" panose="020B0604020202020204" pitchFamily="34" charset="0"/>
              </a:rPr>
              <a:t>cis</a:t>
            </a:r>
            <a:r>
              <a:rPr lang="en-US" sz="1200" b="1" dirty="0">
                <a:latin typeface="Arial" panose="020B0604020202020204" pitchFamily="34" charset="0"/>
                <a:cs typeface="Arial" panose="020B0604020202020204" pitchFamily="34" charset="0"/>
              </a:rPr>
              <a:t>-diagonal plot comparing </a:t>
            </a:r>
            <a:r>
              <a:rPr lang="en-US" sz="1200" b="1" i="1" dirty="0">
                <a:latin typeface="Arial" panose="020B0604020202020204" pitchFamily="34" charset="0"/>
                <a:cs typeface="Arial" panose="020B0604020202020204" pitchFamily="34" charset="0"/>
              </a:rPr>
              <a:t>B. cinerea</a:t>
            </a:r>
            <a:r>
              <a:rPr lang="en-US" sz="1200" b="1" dirty="0">
                <a:latin typeface="Arial" panose="020B0604020202020204" pitchFamily="34" charset="0"/>
                <a:cs typeface="Arial" panose="020B0604020202020204" pitchFamily="34" charset="0"/>
              </a:rPr>
              <a:t> gene center to position of top associated SNP, for all 9,284 transcripts</a:t>
            </a:r>
            <a:r>
              <a:rPr lang="en-US" sz="1200" dirty="0">
                <a:latin typeface="Arial" panose="020B0604020202020204" pitchFamily="34" charset="0"/>
                <a:cs typeface="Arial" panose="020B0604020202020204" pitchFamily="34" charset="0"/>
              </a:rPr>
              <a:t> </a:t>
            </a:r>
            <a:r>
              <a:rPr lang="en-US" sz="1200" b="1" dirty="0">
                <a:latin typeface="Arial" panose="020B0604020202020204" pitchFamily="34" charset="0"/>
                <a:cs typeface="Arial" panose="020B0604020202020204" pitchFamily="34" charset="0"/>
              </a:rPr>
              <a:t> mapped to the </a:t>
            </a:r>
            <a:r>
              <a:rPr lang="en-US" sz="1200" b="1" i="1" dirty="0">
                <a:latin typeface="Arial" panose="020B0604020202020204" pitchFamily="34" charset="0"/>
                <a:cs typeface="Arial" panose="020B0604020202020204" pitchFamily="34" charset="0"/>
              </a:rPr>
              <a:t>B. cinerea</a:t>
            </a:r>
            <a:r>
              <a:rPr lang="en-US" sz="1200" b="1" dirty="0">
                <a:latin typeface="Arial" panose="020B0604020202020204" pitchFamily="34" charset="0"/>
                <a:cs typeface="Arial" panose="020B0604020202020204" pitchFamily="34" charset="0"/>
              </a:rPr>
              <a:t> genome. </a:t>
            </a:r>
            <a:r>
              <a:rPr lang="en-US" sz="1200" dirty="0">
                <a:latin typeface="Arial" panose="020B0604020202020204" pitchFamily="34" charset="0"/>
                <a:cs typeface="Arial" panose="020B0604020202020204" pitchFamily="34" charset="0"/>
              </a:rPr>
              <a:t>We retained only the SNPs with highest probability (lowest p-value) of significant effect on expression for each transcript . Panel a depicts the single top SNP per transcript. Panel b depicts the top 10 SNPs per transcript. The </a:t>
            </a:r>
            <a:r>
              <a:rPr lang="en-US" sz="1200" i="1" dirty="0">
                <a:latin typeface="Arial" panose="020B0604020202020204" pitchFamily="34" charset="0"/>
                <a:cs typeface="Arial" panose="020B0604020202020204" pitchFamily="34" charset="0"/>
              </a:rPr>
              <a:t>18 B. cinerea</a:t>
            </a:r>
            <a:r>
              <a:rPr lang="en-US" sz="1200" dirty="0">
                <a:latin typeface="Arial" panose="020B0604020202020204" pitchFamily="34" charset="0"/>
                <a:cs typeface="Arial" panose="020B0604020202020204" pitchFamily="34" charset="0"/>
              </a:rPr>
              <a:t> chromosomes are delimited by red bars along the x-axis, and positions indicate individual SNPs. The y-axis depicts the same chromosome alignment, but positions are the center of each mapped transcript. Vertical striping of SNP  positions indicates genomic locations of putative</a:t>
            </a:r>
            <a:r>
              <a:rPr lang="en-US" sz="1200" i="1" dirty="0">
                <a:latin typeface="Arial" panose="020B0604020202020204" pitchFamily="34" charset="0"/>
                <a:cs typeface="Arial" panose="020B0604020202020204" pitchFamily="34" charset="0"/>
              </a:rPr>
              <a:t> trans</a:t>
            </a:r>
            <a:r>
              <a:rPr lang="en-US" sz="1200" dirty="0">
                <a:latin typeface="Arial" panose="020B0604020202020204" pitchFamily="34" charset="0"/>
                <a:cs typeface="Arial" panose="020B0604020202020204" pitchFamily="34" charset="0"/>
              </a:rPr>
              <a:t>-eQTL hotspots.</a:t>
            </a:r>
          </a:p>
        </p:txBody>
      </p:sp>
      <p:sp>
        <p:nvSpPr>
          <p:cNvPr id="37" name="TextBox 36">
            <a:extLst>
              <a:ext uri="{FF2B5EF4-FFF2-40B4-BE49-F238E27FC236}">
                <a16:creationId xmlns:a16="http://schemas.microsoft.com/office/drawing/2014/main" id="{1BE8C6F6-47F9-4E58-9108-BEFA8799CBA9}"/>
              </a:ext>
            </a:extLst>
          </p:cNvPr>
          <p:cNvSpPr txBox="1"/>
          <p:nvPr/>
        </p:nvSpPr>
        <p:spPr>
          <a:xfrm>
            <a:off x="347406" y="4703347"/>
            <a:ext cx="3119765" cy="276999"/>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0                10               20               30               40</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913696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E9D70B6-646D-4BCE-8A46-82088B21E50E}"/>
              </a:ext>
            </a:extLst>
          </p:cNvPr>
          <p:cNvPicPr>
            <a:picLocks noChangeAspect="1"/>
          </p:cNvPicPr>
          <p:nvPr/>
        </p:nvPicPr>
        <p:blipFill rotWithShape="1">
          <a:blip r:embed="rId3">
            <a:extLst>
              <a:ext uri="{28A0092B-C50C-407E-A947-70E740481C1C}">
                <a14:useLocalDpi xmlns:a14="http://schemas.microsoft.com/office/drawing/2010/main" val="0"/>
              </a:ext>
            </a:extLst>
          </a:blip>
          <a:srcRect b="10513"/>
          <a:stretch/>
        </p:blipFill>
        <p:spPr>
          <a:xfrm>
            <a:off x="0" y="2478328"/>
            <a:ext cx="6842371" cy="3768047"/>
          </a:xfrm>
          <a:prstGeom prst="rect">
            <a:avLst/>
          </a:prstGeom>
        </p:spPr>
      </p:pic>
      <p:sp>
        <p:nvSpPr>
          <p:cNvPr id="46" name="TextBox 45">
            <a:extLst>
              <a:ext uri="{FF2B5EF4-FFF2-40B4-BE49-F238E27FC236}">
                <a16:creationId xmlns:a16="http://schemas.microsoft.com/office/drawing/2014/main" id="{A52401B8-346C-4622-8C50-3ECA44C36A80}"/>
              </a:ext>
            </a:extLst>
          </p:cNvPr>
          <p:cNvSpPr txBox="1"/>
          <p:nvPr/>
        </p:nvSpPr>
        <p:spPr>
          <a:xfrm>
            <a:off x="52535" y="-23685"/>
            <a:ext cx="3770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a:t>
            </a:r>
          </a:p>
        </p:txBody>
      </p:sp>
      <p:sp>
        <p:nvSpPr>
          <p:cNvPr id="47" name="TextBox 46">
            <a:extLst>
              <a:ext uri="{FF2B5EF4-FFF2-40B4-BE49-F238E27FC236}">
                <a16:creationId xmlns:a16="http://schemas.microsoft.com/office/drawing/2014/main" id="{A1960769-64CA-4710-A4B1-159DAF11640F}"/>
              </a:ext>
            </a:extLst>
          </p:cNvPr>
          <p:cNvSpPr txBox="1"/>
          <p:nvPr/>
        </p:nvSpPr>
        <p:spPr>
          <a:xfrm>
            <a:off x="76750" y="2549429"/>
            <a:ext cx="37702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b.</a:t>
            </a:r>
          </a:p>
        </p:txBody>
      </p:sp>
      <p:sp>
        <p:nvSpPr>
          <p:cNvPr id="4" name="TextBox 3">
            <a:extLst>
              <a:ext uri="{FF2B5EF4-FFF2-40B4-BE49-F238E27FC236}">
                <a16:creationId xmlns:a16="http://schemas.microsoft.com/office/drawing/2014/main" id="{2796A59D-C75B-4572-90F8-123591197FA2}"/>
              </a:ext>
            </a:extLst>
          </p:cNvPr>
          <p:cNvSpPr txBox="1"/>
          <p:nvPr/>
        </p:nvSpPr>
        <p:spPr>
          <a:xfrm>
            <a:off x="2644506" y="1782010"/>
            <a:ext cx="202010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Cluster Membership</a:t>
            </a:r>
          </a:p>
        </p:txBody>
      </p:sp>
      <p:grpSp>
        <p:nvGrpSpPr>
          <p:cNvPr id="6" name="Group 5">
            <a:extLst>
              <a:ext uri="{FF2B5EF4-FFF2-40B4-BE49-F238E27FC236}">
                <a16:creationId xmlns:a16="http://schemas.microsoft.com/office/drawing/2014/main" id="{5FEC1960-D703-4779-8253-A50E4E40BB63}"/>
              </a:ext>
            </a:extLst>
          </p:cNvPr>
          <p:cNvGrpSpPr/>
          <p:nvPr/>
        </p:nvGrpSpPr>
        <p:grpSpPr>
          <a:xfrm>
            <a:off x="302148" y="-25606"/>
            <a:ext cx="6582119" cy="2676621"/>
            <a:chOff x="302148" y="428341"/>
            <a:chExt cx="6582119" cy="2676621"/>
          </a:xfrm>
        </p:grpSpPr>
        <p:grpSp>
          <p:nvGrpSpPr>
            <p:cNvPr id="3" name="Group 2">
              <a:extLst>
                <a:ext uri="{FF2B5EF4-FFF2-40B4-BE49-F238E27FC236}">
                  <a16:creationId xmlns:a16="http://schemas.microsoft.com/office/drawing/2014/main" id="{BD5BE480-161D-4192-9AC3-CE07E4968AFE}"/>
                </a:ext>
              </a:extLst>
            </p:cNvPr>
            <p:cNvGrpSpPr/>
            <p:nvPr/>
          </p:nvGrpSpPr>
          <p:grpSpPr>
            <a:xfrm>
              <a:off x="302148" y="428341"/>
              <a:ext cx="6582119" cy="2676621"/>
              <a:chOff x="302148" y="428341"/>
              <a:chExt cx="6582119" cy="2676621"/>
            </a:xfrm>
          </p:grpSpPr>
          <p:pic>
            <p:nvPicPr>
              <p:cNvPr id="57" name="Picture 56">
                <a:extLst>
                  <a:ext uri="{FF2B5EF4-FFF2-40B4-BE49-F238E27FC236}">
                    <a16:creationId xmlns:a16="http://schemas.microsoft.com/office/drawing/2014/main" id="{4D1B682F-5523-4AEB-AC8D-02795845A56D}"/>
                  </a:ext>
                </a:extLst>
              </p:cNvPr>
              <p:cNvPicPr>
                <a:picLocks noChangeAspect="1"/>
              </p:cNvPicPr>
              <p:nvPr/>
            </p:nvPicPr>
            <p:blipFill rotWithShape="1">
              <a:blip r:embed="rId4">
                <a:extLst>
                  <a:ext uri="{28A0092B-C50C-407E-A947-70E740481C1C}">
                    <a14:useLocalDpi xmlns:a14="http://schemas.microsoft.com/office/drawing/2010/main" val="0"/>
                  </a:ext>
                </a:extLst>
              </a:blip>
              <a:srcRect l="4023" t="8420" b="8260"/>
              <a:stretch/>
            </p:blipFill>
            <p:spPr>
              <a:xfrm>
                <a:off x="302148" y="428341"/>
                <a:ext cx="6582119" cy="1904689"/>
              </a:xfrm>
              <a:prstGeom prst="rect">
                <a:avLst/>
              </a:prstGeom>
            </p:spPr>
          </p:pic>
          <p:grpSp>
            <p:nvGrpSpPr>
              <p:cNvPr id="2" name="Group 1">
                <a:extLst>
                  <a:ext uri="{FF2B5EF4-FFF2-40B4-BE49-F238E27FC236}">
                    <a16:creationId xmlns:a16="http://schemas.microsoft.com/office/drawing/2014/main" id="{62810F86-7384-4B43-97B1-5D2F69269D35}"/>
                  </a:ext>
                </a:extLst>
              </p:cNvPr>
              <p:cNvGrpSpPr/>
              <p:nvPr/>
            </p:nvGrpSpPr>
            <p:grpSpPr>
              <a:xfrm>
                <a:off x="435308" y="2323737"/>
                <a:ext cx="6120542" cy="780646"/>
                <a:chOff x="435308" y="2323737"/>
                <a:chExt cx="6120542" cy="780646"/>
              </a:xfrm>
            </p:grpSpPr>
            <p:grpSp>
              <p:nvGrpSpPr>
                <p:cNvPr id="23" name="Group 22">
                  <a:extLst>
                    <a:ext uri="{FF2B5EF4-FFF2-40B4-BE49-F238E27FC236}">
                      <a16:creationId xmlns:a16="http://schemas.microsoft.com/office/drawing/2014/main" id="{0631604A-8117-4808-807C-DBE9F26CC74B}"/>
                    </a:ext>
                  </a:extLst>
                </p:cNvPr>
                <p:cNvGrpSpPr/>
                <p:nvPr/>
              </p:nvGrpSpPr>
              <p:grpSpPr>
                <a:xfrm>
                  <a:off x="435308" y="2323737"/>
                  <a:ext cx="1059928" cy="198120"/>
                  <a:chOff x="435308" y="5516880"/>
                  <a:chExt cx="1059928" cy="198120"/>
                </a:xfrm>
              </p:grpSpPr>
              <p:cxnSp>
                <p:nvCxnSpPr>
                  <p:cNvPr id="18" name="Straight Connector 17">
                    <a:extLst>
                      <a:ext uri="{FF2B5EF4-FFF2-40B4-BE49-F238E27FC236}">
                        <a16:creationId xmlns:a16="http://schemas.microsoft.com/office/drawing/2014/main" id="{BE42C7C3-6C21-44B5-8BD3-1E917E00DB71}"/>
                      </a:ext>
                    </a:extLst>
                  </p:cNvPr>
                  <p:cNvCxnSpPr>
                    <a:cxnSpLocks/>
                  </p:cNvCxnSpPr>
                  <p:nvPr/>
                </p:nvCxnSpPr>
                <p:spPr>
                  <a:xfrm>
                    <a:off x="572027" y="5715000"/>
                    <a:ext cx="9203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BC5D37-2D42-48AD-BD83-6FEFEE88EA3D}"/>
                      </a:ext>
                    </a:extLst>
                  </p:cNvPr>
                  <p:cNvCxnSpPr>
                    <a:cxnSpLocks/>
                  </p:cNvCxnSpPr>
                  <p:nvPr/>
                </p:nvCxnSpPr>
                <p:spPr>
                  <a:xfrm flipV="1">
                    <a:off x="149523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52D06D5-CDA3-408F-BA5E-E2E798E7BEB4}"/>
                      </a:ext>
                    </a:extLst>
                  </p:cNvPr>
                  <p:cNvCxnSpPr>
                    <a:cxnSpLocks/>
                  </p:cNvCxnSpPr>
                  <p:nvPr/>
                </p:nvCxnSpPr>
                <p:spPr>
                  <a:xfrm flipV="1">
                    <a:off x="435308"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C31D53D-0C14-4763-8ED8-12AD8B39C843}"/>
                    </a:ext>
                  </a:extLst>
                </p:cNvPr>
                <p:cNvGrpSpPr/>
                <p:nvPr/>
              </p:nvGrpSpPr>
              <p:grpSpPr>
                <a:xfrm>
                  <a:off x="1526012" y="2323737"/>
                  <a:ext cx="102260" cy="198120"/>
                  <a:chOff x="561409" y="5516880"/>
                  <a:chExt cx="1412256" cy="198120"/>
                </a:xfrm>
              </p:grpSpPr>
              <p:cxnSp>
                <p:nvCxnSpPr>
                  <p:cNvPr id="25" name="Straight Connector 24">
                    <a:extLst>
                      <a:ext uri="{FF2B5EF4-FFF2-40B4-BE49-F238E27FC236}">
                        <a16:creationId xmlns:a16="http://schemas.microsoft.com/office/drawing/2014/main" id="{16DAE14C-67AE-4821-B92A-D149623024B3}"/>
                      </a:ext>
                    </a:extLst>
                  </p:cNvPr>
                  <p:cNvCxnSpPr>
                    <a:cxnSpLocks/>
                  </p:cNvCxnSpPr>
                  <p:nvPr/>
                </p:nvCxnSpPr>
                <p:spPr>
                  <a:xfrm>
                    <a:off x="561409" y="5715000"/>
                    <a:ext cx="14122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F1D2B91-0E09-4B4A-AFC6-338AEA88A6FA}"/>
                      </a:ext>
                    </a:extLst>
                  </p:cNvPr>
                  <p:cNvCxnSpPr>
                    <a:cxnSpLocks/>
                  </p:cNvCxnSpPr>
                  <p:nvPr/>
                </p:nvCxnSpPr>
                <p:spPr>
                  <a:xfrm flipV="1">
                    <a:off x="1973665"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749500-6BB5-40FC-BF5C-FA417F4C56BC}"/>
                      </a:ext>
                    </a:extLst>
                  </p:cNvPr>
                  <p:cNvCxnSpPr>
                    <a:cxnSpLocks/>
                  </p:cNvCxnSpPr>
                  <p:nvPr/>
                </p:nvCxnSpPr>
                <p:spPr>
                  <a:xfrm flipV="1">
                    <a:off x="561409"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014944E1-01C1-4E18-A10F-77DA4D4DC343}"/>
                    </a:ext>
                  </a:extLst>
                </p:cNvPr>
                <p:cNvGrpSpPr/>
                <p:nvPr/>
              </p:nvGrpSpPr>
              <p:grpSpPr>
                <a:xfrm>
                  <a:off x="1656226" y="2323737"/>
                  <a:ext cx="738667" cy="198120"/>
                  <a:chOff x="430131" y="5516880"/>
                  <a:chExt cx="1073817" cy="198120"/>
                </a:xfrm>
              </p:grpSpPr>
              <p:cxnSp>
                <p:nvCxnSpPr>
                  <p:cNvPr id="29" name="Straight Connector 28">
                    <a:extLst>
                      <a:ext uri="{FF2B5EF4-FFF2-40B4-BE49-F238E27FC236}">
                        <a16:creationId xmlns:a16="http://schemas.microsoft.com/office/drawing/2014/main" id="{E73B4DD8-AAC9-4069-BC83-875D361BC34A}"/>
                      </a:ext>
                    </a:extLst>
                  </p:cNvPr>
                  <p:cNvCxnSpPr>
                    <a:cxnSpLocks/>
                  </p:cNvCxnSpPr>
                  <p:nvPr/>
                </p:nvCxnSpPr>
                <p:spPr>
                  <a:xfrm>
                    <a:off x="430131" y="5715000"/>
                    <a:ext cx="10738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D7E972B-8A7E-4375-B0C6-82A6B9EE4B5F}"/>
                      </a:ext>
                    </a:extLst>
                  </p:cNvPr>
                  <p:cNvCxnSpPr>
                    <a:cxnSpLocks/>
                  </p:cNvCxnSpPr>
                  <p:nvPr/>
                </p:nvCxnSpPr>
                <p:spPr>
                  <a:xfrm flipV="1">
                    <a:off x="1503948"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E2B983B-4B6B-4A90-A7BD-EDBA0C38CD79}"/>
                      </a:ext>
                    </a:extLst>
                  </p:cNvPr>
                  <p:cNvCxnSpPr>
                    <a:cxnSpLocks/>
                  </p:cNvCxnSpPr>
                  <p:nvPr/>
                </p:nvCxnSpPr>
                <p:spPr>
                  <a:xfrm flipV="1">
                    <a:off x="430131"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6305481-E50E-4827-8257-649325983C3F}"/>
                    </a:ext>
                  </a:extLst>
                </p:cNvPr>
                <p:cNvGrpSpPr/>
                <p:nvPr/>
              </p:nvGrpSpPr>
              <p:grpSpPr>
                <a:xfrm>
                  <a:off x="2435338" y="2323737"/>
                  <a:ext cx="3273695" cy="198120"/>
                  <a:chOff x="411367" y="5516880"/>
                  <a:chExt cx="1055649" cy="198120"/>
                </a:xfrm>
              </p:grpSpPr>
              <p:cxnSp>
                <p:nvCxnSpPr>
                  <p:cNvPr id="33" name="Straight Connector 32">
                    <a:extLst>
                      <a:ext uri="{FF2B5EF4-FFF2-40B4-BE49-F238E27FC236}">
                        <a16:creationId xmlns:a16="http://schemas.microsoft.com/office/drawing/2014/main" id="{94FE0BC0-CC8A-4BEE-B8F0-0CD265B5C71D}"/>
                      </a:ext>
                    </a:extLst>
                  </p:cNvPr>
                  <p:cNvCxnSpPr>
                    <a:cxnSpLocks/>
                  </p:cNvCxnSpPr>
                  <p:nvPr/>
                </p:nvCxnSpPr>
                <p:spPr>
                  <a:xfrm>
                    <a:off x="411367" y="5715000"/>
                    <a:ext cx="10556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3FAC07C-7C98-4B9A-98BF-A43EF877EA58}"/>
                      </a:ext>
                    </a:extLst>
                  </p:cNvPr>
                  <p:cNvCxnSpPr>
                    <a:cxnSpLocks/>
                  </p:cNvCxnSpPr>
                  <p:nvPr/>
                </p:nvCxnSpPr>
                <p:spPr>
                  <a:xfrm flipV="1">
                    <a:off x="146701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72A106-B06E-4DE8-90BC-4D77BD8AFCEF}"/>
                      </a:ext>
                    </a:extLst>
                  </p:cNvPr>
                  <p:cNvCxnSpPr>
                    <a:cxnSpLocks/>
                  </p:cNvCxnSpPr>
                  <p:nvPr/>
                </p:nvCxnSpPr>
                <p:spPr>
                  <a:xfrm flipV="1">
                    <a:off x="411367"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8B3203D-B248-456B-8242-5E2B374C665A}"/>
                    </a:ext>
                  </a:extLst>
                </p:cNvPr>
                <p:cNvGrpSpPr/>
                <p:nvPr/>
              </p:nvGrpSpPr>
              <p:grpSpPr>
                <a:xfrm>
                  <a:off x="5756740" y="2323737"/>
                  <a:ext cx="799110" cy="198120"/>
                  <a:chOff x="405517" y="5516880"/>
                  <a:chExt cx="1061499" cy="198120"/>
                </a:xfrm>
              </p:grpSpPr>
              <p:cxnSp>
                <p:nvCxnSpPr>
                  <p:cNvPr id="37" name="Straight Connector 36">
                    <a:extLst>
                      <a:ext uri="{FF2B5EF4-FFF2-40B4-BE49-F238E27FC236}">
                        <a16:creationId xmlns:a16="http://schemas.microsoft.com/office/drawing/2014/main" id="{515F8D63-2FCA-4DED-B562-A0234CBD5787}"/>
                      </a:ext>
                    </a:extLst>
                  </p:cNvPr>
                  <p:cNvCxnSpPr/>
                  <p:nvPr/>
                </p:nvCxnSpPr>
                <p:spPr>
                  <a:xfrm>
                    <a:off x="405517" y="5715000"/>
                    <a:ext cx="10614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F314EF-58E0-4C41-A000-0584EB3C82BB}"/>
                      </a:ext>
                    </a:extLst>
                  </p:cNvPr>
                  <p:cNvCxnSpPr>
                    <a:cxnSpLocks/>
                  </p:cNvCxnSpPr>
                  <p:nvPr/>
                </p:nvCxnSpPr>
                <p:spPr>
                  <a:xfrm flipV="1">
                    <a:off x="1467016" y="5516880"/>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41218C-F01B-45A2-B5C7-98416C1443EB}"/>
                      </a:ext>
                    </a:extLst>
                  </p:cNvPr>
                  <p:cNvCxnSpPr>
                    <a:cxnSpLocks/>
                  </p:cNvCxnSpPr>
                  <p:nvPr/>
                </p:nvCxnSpPr>
                <p:spPr>
                  <a:xfrm flipV="1">
                    <a:off x="405517" y="5516880"/>
                    <a:ext cx="0" cy="19812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B7AFF18C-424D-4883-9C07-953FD55AC59A}"/>
                    </a:ext>
                  </a:extLst>
                </p:cNvPr>
                <p:cNvSpPr txBox="1"/>
                <p:nvPr/>
              </p:nvSpPr>
              <p:spPr>
                <a:xfrm>
                  <a:off x="923081" y="2735051"/>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1</a:t>
                  </a:r>
                </a:p>
              </p:txBody>
            </p:sp>
            <p:sp>
              <p:nvSpPr>
                <p:cNvPr id="41" name="TextBox 40">
                  <a:extLst>
                    <a:ext uri="{FF2B5EF4-FFF2-40B4-BE49-F238E27FC236}">
                      <a16:creationId xmlns:a16="http://schemas.microsoft.com/office/drawing/2014/main" id="{23699FA1-0BCD-4BC7-8F55-33369EEC0058}"/>
                    </a:ext>
                  </a:extLst>
                </p:cNvPr>
                <p:cNvSpPr txBox="1"/>
                <p:nvPr/>
              </p:nvSpPr>
              <p:spPr>
                <a:xfrm>
                  <a:off x="1932964" y="2724700"/>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2</a:t>
                  </a:r>
                </a:p>
              </p:txBody>
            </p:sp>
            <p:sp>
              <p:nvSpPr>
                <p:cNvPr id="42" name="TextBox 41">
                  <a:extLst>
                    <a:ext uri="{FF2B5EF4-FFF2-40B4-BE49-F238E27FC236}">
                      <a16:creationId xmlns:a16="http://schemas.microsoft.com/office/drawing/2014/main" id="{0285084D-3F84-44C2-BE46-3BFCAF1FA495}"/>
                    </a:ext>
                  </a:extLst>
                </p:cNvPr>
                <p:cNvSpPr txBox="1"/>
                <p:nvPr/>
              </p:nvSpPr>
              <p:spPr>
                <a:xfrm>
                  <a:off x="2979806" y="2724701"/>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3</a:t>
                  </a:r>
                </a:p>
              </p:txBody>
            </p:sp>
            <p:sp>
              <p:nvSpPr>
                <p:cNvPr id="43" name="TextBox 42">
                  <a:extLst>
                    <a:ext uri="{FF2B5EF4-FFF2-40B4-BE49-F238E27FC236}">
                      <a16:creationId xmlns:a16="http://schemas.microsoft.com/office/drawing/2014/main" id="{36FD241F-BCAA-49BA-9AE6-27E7AF485E38}"/>
                    </a:ext>
                  </a:extLst>
                </p:cNvPr>
                <p:cNvSpPr txBox="1"/>
                <p:nvPr/>
              </p:nvSpPr>
              <p:spPr>
                <a:xfrm>
                  <a:off x="3976888" y="2724699"/>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4</a:t>
                  </a:r>
                </a:p>
              </p:txBody>
            </p:sp>
            <p:sp>
              <p:nvSpPr>
                <p:cNvPr id="44" name="TextBox 43">
                  <a:extLst>
                    <a:ext uri="{FF2B5EF4-FFF2-40B4-BE49-F238E27FC236}">
                      <a16:creationId xmlns:a16="http://schemas.microsoft.com/office/drawing/2014/main" id="{3197F403-B94C-48C4-A65B-3C296A7231EE}"/>
                    </a:ext>
                  </a:extLst>
                </p:cNvPr>
                <p:cNvSpPr txBox="1"/>
                <p:nvPr/>
              </p:nvSpPr>
              <p:spPr>
                <a:xfrm>
                  <a:off x="4983205" y="2733038"/>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5</a:t>
                  </a:r>
                </a:p>
              </p:txBody>
            </p:sp>
          </p:grpSp>
          <p:cxnSp>
            <p:nvCxnSpPr>
              <p:cNvPr id="64" name="Straight Connector 63">
                <a:extLst>
                  <a:ext uri="{FF2B5EF4-FFF2-40B4-BE49-F238E27FC236}">
                    <a16:creationId xmlns:a16="http://schemas.microsoft.com/office/drawing/2014/main" id="{53AA4801-D671-4379-BAA1-C0197DE33653}"/>
                  </a:ext>
                </a:extLst>
              </p:cNvPr>
              <p:cNvCxnSpPr>
                <a:cxnSpLocks/>
              </p:cNvCxnSpPr>
              <p:nvPr/>
            </p:nvCxnSpPr>
            <p:spPr>
              <a:xfrm flipV="1">
                <a:off x="572027" y="2323737"/>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2DDA90A-D83B-4CD0-BD39-788ED3FEEFA7}"/>
                  </a:ext>
                </a:extLst>
              </p:cNvPr>
              <p:cNvCxnSpPr>
                <a:cxnSpLocks/>
              </p:cNvCxnSpPr>
              <p:nvPr/>
            </p:nvCxnSpPr>
            <p:spPr>
              <a:xfrm flipV="1">
                <a:off x="535338" y="2323737"/>
                <a:ext cx="0" cy="198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B645FC-81FC-4A8E-81DE-9204EFC671FB}"/>
                  </a:ext>
                </a:extLst>
              </p:cNvPr>
              <p:cNvCxnSpPr>
                <a:cxnSpLocks/>
              </p:cNvCxnSpPr>
              <p:nvPr/>
            </p:nvCxnSpPr>
            <p:spPr>
              <a:xfrm>
                <a:off x="433078" y="2521857"/>
                <a:ext cx="10226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889C4B7-6464-44DA-AF03-34EE7834F381}"/>
                  </a:ext>
                </a:extLst>
              </p:cNvPr>
              <p:cNvSpPr txBox="1"/>
              <p:nvPr/>
            </p:nvSpPr>
            <p:spPr>
              <a:xfrm>
                <a:off x="6005452" y="2735630"/>
                <a:ext cx="31290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6</a:t>
                </a:r>
              </a:p>
            </p:txBody>
          </p:sp>
        </p:grpSp>
        <p:cxnSp>
          <p:nvCxnSpPr>
            <p:cNvPr id="15" name="Straight Connector 14">
              <a:extLst>
                <a:ext uri="{FF2B5EF4-FFF2-40B4-BE49-F238E27FC236}">
                  <a16:creationId xmlns:a16="http://schemas.microsoft.com/office/drawing/2014/main" id="{0AE4BD14-8756-4718-88EB-F683A73BC687}"/>
                </a:ext>
              </a:extLst>
            </p:cNvPr>
            <p:cNvCxnSpPr>
              <a:cxnSpLocks/>
            </p:cNvCxnSpPr>
            <p:nvPr/>
          </p:nvCxnSpPr>
          <p:spPr>
            <a:xfrm>
              <a:off x="484208" y="2521857"/>
              <a:ext cx="548012" cy="30474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093617C-02BB-4899-A62A-5CFD276BF83B}"/>
                </a:ext>
              </a:extLst>
            </p:cNvPr>
            <p:cNvCxnSpPr>
              <a:cxnSpLocks/>
              <a:endCxn id="41" idx="1"/>
            </p:cNvCxnSpPr>
            <p:nvPr/>
          </p:nvCxnSpPr>
          <p:spPr>
            <a:xfrm>
              <a:off x="1032220" y="2521857"/>
              <a:ext cx="900744" cy="387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9F57D5-25AD-4C20-BE77-D603A8EEA7D0}"/>
                </a:ext>
              </a:extLst>
            </p:cNvPr>
            <p:cNvCxnSpPr>
              <a:cxnSpLocks/>
              <a:endCxn id="42" idx="1"/>
            </p:cNvCxnSpPr>
            <p:nvPr/>
          </p:nvCxnSpPr>
          <p:spPr>
            <a:xfrm>
              <a:off x="1556788" y="2521857"/>
              <a:ext cx="1423018" cy="3875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5FF4AA4-0017-4D4F-A914-3A9AA376760D}"/>
                </a:ext>
              </a:extLst>
            </p:cNvPr>
            <p:cNvCxnSpPr>
              <a:cxnSpLocks/>
              <a:endCxn id="43" idx="1"/>
            </p:cNvCxnSpPr>
            <p:nvPr/>
          </p:nvCxnSpPr>
          <p:spPr>
            <a:xfrm>
              <a:off x="2025559" y="2521856"/>
              <a:ext cx="1951329" cy="387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EC17880-2538-4602-BC49-0866C19B1EEE}"/>
                </a:ext>
              </a:extLst>
            </p:cNvPr>
            <p:cNvCxnSpPr>
              <a:cxnSpLocks/>
              <a:endCxn id="44" idx="1"/>
            </p:cNvCxnSpPr>
            <p:nvPr/>
          </p:nvCxnSpPr>
          <p:spPr>
            <a:xfrm>
              <a:off x="4111523" y="2521855"/>
              <a:ext cx="871682" cy="395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405A0CD-6F90-4F13-AA24-10B9AB60D427}"/>
                </a:ext>
              </a:extLst>
            </p:cNvPr>
            <p:cNvCxnSpPr>
              <a:cxnSpLocks/>
              <a:endCxn id="68" idx="0"/>
            </p:cNvCxnSpPr>
            <p:nvPr/>
          </p:nvCxnSpPr>
          <p:spPr>
            <a:xfrm flipH="1">
              <a:off x="6161905" y="2521855"/>
              <a:ext cx="9014" cy="213775"/>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Isosceles Triangle 4">
            <a:extLst>
              <a:ext uri="{FF2B5EF4-FFF2-40B4-BE49-F238E27FC236}">
                <a16:creationId xmlns:a16="http://schemas.microsoft.com/office/drawing/2014/main" id="{BB8144B4-C0C2-474F-A23C-4662C2D34F8B}"/>
              </a:ext>
            </a:extLst>
          </p:cNvPr>
          <p:cNvSpPr/>
          <p:nvPr/>
        </p:nvSpPr>
        <p:spPr>
          <a:xfrm>
            <a:off x="666750" y="6206278"/>
            <a:ext cx="4362450" cy="369332"/>
          </a:xfrm>
          <a:prstGeom prst="triangle">
            <a:avLst>
              <a:gd name="adj" fmla="val 790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4B0A1275-4E93-4DFD-8CFA-DBCB162B0E92}"/>
              </a:ext>
            </a:extLst>
          </p:cNvPr>
          <p:cNvGrpSpPr/>
          <p:nvPr/>
        </p:nvGrpSpPr>
        <p:grpSpPr>
          <a:xfrm>
            <a:off x="440952" y="6309394"/>
            <a:ext cx="6168128" cy="1058949"/>
            <a:chOff x="440952" y="7197915"/>
            <a:chExt cx="6168128" cy="1058949"/>
          </a:xfrm>
        </p:grpSpPr>
        <p:pic>
          <p:nvPicPr>
            <p:cNvPr id="10" name="Picture 9">
              <a:extLst>
                <a:ext uri="{FF2B5EF4-FFF2-40B4-BE49-F238E27FC236}">
                  <a16:creationId xmlns:a16="http://schemas.microsoft.com/office/drawing/2014/main" id="{CC014C0E-933E-4A2E-81C6-57520E9F430C}"/>
                </a:ext>
              </a:extLst>
            </p:cNvPr>
            <p:cNvPicPr>
              <a:picLocks noChangeAspect="1"/>
            </p:cNvPicPr>
            <p:nvPr/>
          </p:nvPicPr>
          <p:blipFill rotWithShape="1">
            <a:blip r:embed="rId5">
              <a:extLst>
                <a:ext uri="{28A0092B-C50C-407E-A947-70E740481C1C}">
                  <a14:useLocalDpi xmlns:a14="http://schemas.microsoft.com/office/drawing/2010/main" val="0"/>
                </a:ext>
              </a:extLst>
            </a:blip>
            <a:srcRect l="6658" t="79711" r="3402" b="-2381"/>
            <a:stretch/>
          </p:blipFill>
          <p:spPr>
            <a:xfrm>
              <a:off x="440952" y="7479520"/>
              <a:ext cx="6168128" cy="777344"/>
            </a:xfrm>
            <a:prstGeom prst="rect">
              <a:avLst/>
            </a:prstGeom>
          </p:spPr>
        </p:pic>
        <p:sp>
          <p:nvSpPr>
            <p:cNvPr id="13" name="TextBox 12">
              <a:extLst>
                <a:ext uri="{FF2B5EF4-FFF2-40B4-BE49-F238E27FC236}">
                  <a16:creationId xmlns:a16="http://schemas.microsoft.com/office/drawing/2014/main" id="{88E99E40-6332-4DC2-82F0-C154FDF1D000}"/>
                </a:ext>
              </a:extLst>
            </p:cNvPr>
            <p:cNvSpPr txBox="1"/>
            <p:nvPr/>
          </p:nvSpPr>
          <p:spPr>
            <a:xfrm>
              <a:off x="2979806" y="7197915"/>
              <a:ext cx="1223412" cy="276999"/>
            </a:xfrm>
            <a:prstGeom prst="rect">
              <a:avLst/>
            </a:prstGeom>
            <a:noFill/>
          </p:spPr>
          <p:txBody>
            <a:bodyPr wrap="none" rtlCol="0">
              <a:spAutoFit/>
            </a:bodyPr>
            <a:lstStyle/>
            <a:p>
              <a:r>
                <a:rPr lang="en-US" sz="1200" dirty="0">
                  <a:solidFill>
                    <a:schemeClr val="bg1"/>
                  </a:solidFill>
                  <a:latin typeface="Arial" panose="020B0604020202020204" pitchFamily="34" charset="0"/>
                  <a:cs typeface="Arial" panose="020B0604020202020204" pitchFamily="34" charset="0"/>
                </a:rPr>
                <a:t>78.6kb deletion</a:t>
              </a:r>
            </a:p>
          </p:txBody>
        </p:sp>
      </p:grpSp>
      <p:sp>
        <p:nvSpPr>
          <p:cNvPr id="7" name="Rectangle 6">
            <a:extLst>
              <a:ext uri="{FF2B5EF4-FFF2-40B4-BE49-F238E27FC236}">
                <a16:creationId xmlns:a16="http://schemas.microsoft.com/office/drawing/2014/main" id="{2FE90FC1-2FC6-48CF-B0BE-5294B1EE7001}"/>
              </a:ext>
            </a:extLst>
          </p:cNvPr>
          <p:cNvSpPr/>
          <p:nvPr/>
        </p:nvSpPr>
        <p:spPr>
          <a:xfrm>
            <a:off x="0" y="7151006"/>
            <a:ext cx="6928599" cy="2054217"/>
          </a:xfrm>
          <a:prstGeom prst="rect">
            <a:avLst/>
          </a:prstGeom>
        </p:spPr>
        <p:txBody>
          <a:bodyPr wrap="square">
            <a:spAutoFit/>
          </a:bodyPr>
          <a:lstStyle/>
          <a:p>
            <a:pPr>
              <a:lnSpc>
                <a:spcPct val="107000"/>
              </a:lnSpc>
              <a:spcAft>
                <a:spcPts val="800"/>
              </a:spcAft>
            </a:pPr>
            <a:r>
              <a:rPr lang="en-US" sz="1200" b="1" dirty="0">
                <a:latin typeface="Arial" panose="020B0604020202020204" pitchFamily="34" charset="0"/>
                <a:ea typeface="Calibri" panose="020F0502020204030204" pitchFamily="34" charset="0"/>
                <a:cs typeface="Arial" panose="020B0604020202020204" pitchFamily="34" charset="0"/>
              </a:rPr>
              <a:t>Figure 3. </a:t>
            </a:r>
            <a:r>
              <a:rPr lang="en-US" sz="1200" b="1" i="1" dirty="0">
                <a:latin typeface="Arial" panose="020B0604020202020204" pitchFamily="34" charset="0"/>
                <a:ea typeface="Calibri" panose="020F0502020204030204" pitchFamily="34" charset="0"/>
                <a:cs typeface="Arial" panose="020B0604020202020204" pitchFamily="34" charset="0"/>
              </a:rPr>
              <a:t>cis</a:t>
            </a:r>
            <a:r>
              <a:rPr lang="en-US" sz="1200" b="1" dirty="0">
                <a:latin typeface="Arial" panose="020B0604020202020204" pitchFamily="34" charset="0"/>
                <a:ea typeface="Calibri" panose="020F0502020204030204" pitchFamily="34" charset="0"/>
                <a:cs typeface="Arial" panose="020B0604020202020204" pitchFamily="34" charset="0"/>
              </a:rPr>
              <a:t>-effect analysis of the botcinic acid biosynthetic gene network. </a:t>
            </a:r>
            <a:r>
              <a:rPr lang="en-US" sz="1200" dirty="0">
                <a:latin typeface="Arial" panose="020B0604020202020204" pitchFamily="34" charset="0"/>
                <a:ea typeface="Calibri" panose="020F0502020204030204" pitchFamily="34" charset="0"/>
                <a:cs typeface="Arial" panose="020B0604020202020204" pitchFamily="34" charset="0"/>
              </a:rPr>
              <a:t>Panel a is hierarchical clustering of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isolates from SNPs within the botcinic acid biosynthetic gene network. Clustering was based on mean linkage (UPGMA), with correlation distance and 1000 bootstrap replications. AU p-values are reported in red, BP values in green. Edges with high AU values are considered strongly supported by the data, and clustering is drawn according to these edges with AU &gt; 95%.  Panel b is Violin plots of botcinic acid network-level expression within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clusters. Isolates are clustered based membership in groups defined by hierarchical clustering of the SNPs within the botcinic acid biosynthesis network. Panel c is the gene models of the biosynthetic gene network, with each box delimiting a single gene (including Bcboa1 to Bcboa13 and 5 additional genes) and with the cluster 3 deletion indicated as a triangle.</a:t>
            </a:r>
          </a:p>
        </p:txBody>
      </p:sp>
    </p:spTree>
    <p:extLst>
      <p:ext uri="{BB962C8B-B14F-4D97-AF65-F5344CB8AC3E}">
        <p14:creationId xmlns:p14="http://schemas.microsoft.com/office/powerpoint/2010/main" val="365872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C9D020E-7D38-4764-BA5D-DF06618AA3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100" b="8470"/>
          <a:stretch/>
        </p:blipFill>
        <p:spPr>
          <a:xfrm>
            <a:off x="371965" y="336023"/>
            <a:ext cx="3092893" cy="1884282"/>
          </a:xfrm>
        </p:spPr>
      </p:pic>
      <p:pic>
        <p:nvPicPr>
          <p:cNvPr id="3" name="Picture 2">
            <a:extLst>
              <a:ext uri="{FF2B5EF4-FFF2-40B4-BE49-F238E27FC236}">
                <a16:creationId xmlns:a16="http://schemas.microsoft.com/office/drawing/2014/main" id="{1F262B00-DAED-4A54-8169-055BBAE86E7D}"/>
              </a:ext>
            </a:extLst>
          </p:cNvPr>
          <p:cNvPicPr>
            <a:picLocks noChangeAspect="1"/>
          </p:cNvPicPr>
          <p:nvPr/>
        </p:nvPicPr>
        <p:blipFill rotWithShape="1">
          <a:blip r:embed="rId4">
            <a:extLst>
              <a:ext uri="{28A0092B-C50C-407E-A947-70E740481C1C}">
                <a14:useLocalDpi xmlns:a14="http://schemas.microsoft.com/office/drawing/2010/main" val="0"/>
              </a:ext>
            </a:extLst>
          </a:blip>
          <a:srcRect l="5667" t="-1" b="8471"/>
          <a:stretch/>
        </p:blipFill>
        <p:spPr>
          <a:xfrm>
            <a:off x="340822" y="2443149"/>
            <a:ext cx="3124036" cy="1894528"/>
          </a:xfrm>
          <a:prstGeom prst="rect">
            <a:avLst/>
          </a:prstGeom>
        </p:spPr>
      </p:pic>
      <p:sp>
        <p:nvSpPr>
          <p:cNvPr id="10" name="TextBox 9">
            <a:extLst>
              <a:ext uri="{FF2B5EF4-FFF2-40B4-BE49-F238E27FC236}">
                <a16:creationId xmlns:a16="http://schemas.microsoft.com/office/drawing/2014/main" id="{CE75335D-083F-42B7-BA53-1CA447120BAF}"/>
              </a:ext>
            </a:extLst>
          </p:cNvPr>
          <p:cNvSpPr txBox="1"/>
          <p:nvPr/>
        </p:nvSpPr>
        <p:spPr>
          <a:xfrm>
            <a:off x="4685" y="442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11" name="TextBox 10">
            <a:extLst>
              <a:ext uri="{FF2B5EF4-FFF2-40B4-BE49-F238E27FC236}">
                <a16:creationId xmlns:a16="http://schemas.microsoft.com/office/drawing/2014/main" id="{95EAA496-8ECF-4248-8F79-AD82656B8D0B}"/>
              </a:ext>
            </a:extLst>
          </p:cNvPr>
          <p:cNvSpPr txBox="1"/>
          <p:nvPr/>
        </p:nvSpPr>
        <p:spPr>
          <a:xfrm>
            <a:off x="-37332" y="2287728"/>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Rectangle 1">
            <a:extLst>
              <a:ext uri="{FF2B5EF4-FFF2-40B4-BE49-F238E27FC236}">
                <a16:creationId xmlns:a16="http://schemas.microsoft.com/office/drawing/2014/main" id="{44BCD3DB-7516-4F73-874D-20CBC10CAF56}"/>
              </a:ext>
            </a:extLst>
          </p:cNvPr>
          <p:cNvSpPr/>
          <p:nvPr/>
        </p:nvSpPr>
        <p:spPr>
          <a:xfrm>
            <a:off x="0" y="4572000"/>
            <a:ext cx="3429000" cy="1658980"/>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4. Manhattan-type plot of GEMMA results of transcriptome-wide </a:t>
            </a:r>
            <a:r>
              <a:rPr lang="en-US" sz="1200" b="1" i="1" dirty="0">
                <a:latin typeface="Arial" panose="020B0604020202020204" pitchFamily="34" charset="0"/>
                <a:ea typeface="Calibri" panose="020F0502020204030204" pitchFamily="34" charset="0"/>
                <a:cs typeface="Arial" panose="020B0604020202020204" pitchFamily="34" charset="0"/>
              </a:rPr>
              <a:t>B. cinerea </a:t>
            </a:r>
            <a:r>
              <a:rPr lang="en-US" sz="1200" b="1" dirty="0">
                <a:latin typeface="Arial" panose="020B0604020202020204" pitchFamily="34" charset="0"/>
                <a:ea typeface="Calibri" panose="020F0502020204030204" pitchFamily="34" charset="0"/>
                <a:cs typeface="Arial" panose="020B0604020202020204" pitchFamily="34" charset="0"/>
              </a:rPr>
              <a:t>and </a:t>
            </a:r>
            <a:r>
              <a:rPr lang="en-US" sz="1200" b="1" i="1" dirty="0">
                <a:latin typeface="Arial" panose="020B0604020202020204" pitchFamily="34" charset="0"/>
                <a:ea typeface="Calibri" panose="020F0502020204030204" pitchFamily="34" charset="0"/>
                <a:cs typeface="Arial" panose="020B0604020202020204" pitchFamily="34" charset="0"/>
              </a:rPr>
              <a:t>A. thaliana</a:t>
            </a:r>
            <a:r>
              <a:rPr lang="en-US" sz="1200" b="1" dirty="0">
                <a:latin typeface="Arial" panose="020B0604020202020204" pitchFamily="34" charset="0"/>
                <a:ea typeface="Calibri" panose="020F0502020204030204" pitchFamily="34" charset="0"/>
                <a:cs typeface="Arial" panose="020B0604020202020204" pitchFamily="34" charset="0"/>
              </a:rPr>
              <a:t> expression phenotypes. </a:t>
            </a:r>
            <a:r>
              <a:rPr lang="en-US" sz="1200" dirty="0">
                <a:latin typeface="Arial" panose="020B0604020202020204" pitchFamily="34" charset="0"/>
                <a:ea typeface="Calibri" panose="020F0502020204030204" pitchFamily="34" charset="0"/>
                <a:cs typeface="Arial" panose="020B0604020202020204" pitchFamily="34" charset="0"/>
              </a:rPr>
              <a:t>Panel a is a Manhattan-type plot of the top 1 SNP hit per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transcript on Col-0 </a:t>
            </a:r>
            <a:r>
              <a:rPr lang="en-US" sz="1200" i="1" dirty="0">
                <a:latin typeface="Arial" panose="020B0604020202020204" pitchFamily="34" charset="0"/>
                <a:ea typeface="Calibri" panose="020F0502020204030204" pitchFamily="34" charset="0"/>
                <a:cs typeface="Arial" panose="020B0604020202020204" pitchFamily="34" charset="0"/>
              </a:rPr>
              <a:t>A. thaliana</a:t>
            </a:r>
            <a:r>
              <a:rPr lang="en-US" sz="1200" dirty="0">
                <a:latin typeface="Arial" panose="020B0604020202020204" pitchFamily="34" charset="0"/>
                <a:ea typeface="Calibri" panose="020F0502020204030204" pitchFamily="34" charset="0"/>
                <a:cs typeface="Arial" panose="020B0604020202020204" pitchFamily="34" charset="0"/>
              </a:rPr>
              <a:t>. Panel b is a Manhattan-type plot of the top 1 SNP hit per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 when infected by </a:t>
            </a:r>
            <a:r>
              <a:rPr lang="en-US" sz="1200" i="1" dirty="0">
                <a:latin typeface="Arial" panose="020B0604020202020204" pitchFamily="34" charset="0"/>
                <a:ea typeface="Calibri" panose="020F0502020204030204" pitchFamily="34" charset="0"/>
                <a:cs typeface="Arial" panose="020B0604020202020204" pitchFamily="34" charset="0"/>
              </a:rPr>
              <a:t>B. cinerea</a:t>
            </a:r>
            <a:r>
              <a:rPr lang="en-US" sz="1200" dirty="0">
                <a:latin typeface="Arial" panose="020B0604020202020204" pitchFamily="34" charset="0"/>
                <a:ea typeface="Calibri" panose="020F0502020204030204" pitchFamily="34" charset="0"/>
                <a:cs typeface="Arial" panose="020B0604020202020204" pitchFamily="34" charset="0"/>
              </a:rPr>
              <a:t>. </a:t>
            </a:r>
          </a:p>
        </p:txBody>
      </p:sp>
      <p:sp>
        <p:nvSpPr>
          <p:cNvPr id="12" name="TextBox 11">
            <a:extLst>
              <a:ext uri="{FF2B5EF4-FFF2-40B4-BE49-F238E27FC236}">
                <a16:creationId xmlns:a16="http://schemas.microsoft.com/office/drawing/2014/main" id="{23EA4850-BAE6-4145-9111-857FA37DA1CE}"/>
              </a:ext>
            </a:extLst>
          </p:cNvPr>
          <p:cNvSpPr txBox="1"/>
          <p:nvPr/>
        </p:nvSpPr>
        <p:spPr>
          <a:xfrm>
            <a:off x="1382121" y="2258934"/>
            <a:ext cx="1104790"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Chromosome</a:t>
            </a:r>
          </a:p>
        </p:txBody>
      </p:sp>
      <p:sp>
        <p:nvSpPr>
          <p:cNvPr id="13" name="TextBox 12">
            <a:extLst>
              <a:ext uri="{FF2B5EF4-FFF2-40B4-BE49-F238E27FC236}">
                <a16:creationId xmlns:a16="http://schemas.microsoft.com/office/drawing/2014/main" id="{DB2140F7-E348-430D-AFB1-8DD6CFF65DFE}"/>
              </a:ext>
            </a:extLst>
          </p:cNvPr>
          <p:cNvSpPr txBox="1"/>
          <p:nvPr/>
        </p:nvSpPr>
        <p:spPr>
          <a:xfrm>
            <a:off x="526830" y="2165919"/>
            <a:ext cx="330090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
        <p:nvSpPr>
          <p:cNvPr id="4" name="TextBox 3">
            <a:extLst>
              <a:ext uri="{FF2B5EF4-FFF2-40B4-BE49-F238E27FC236}">
                <a16:creationId xmlns:a16="http://schemas.microsoft.com/office/drawing/2014/main" id="{FC9FE902-DAD9-4AF3-B929-FF85A46DF6C5}"/>
              </a:ext>
            </a:extLst>
          </p:cNvPr>
          <p:cNvSpPr txBox="1"/>
          <p:nvPr/>
        </p:nvSpPr>
        <p:spPr>
          <a:xfrm rot="16200000">
            <a:off x="-615020" y="1139664"/>
            <a:ext cx="13965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Number of Genes</a:t>
            </a:r>
          </a:p>
        </p:txBody>
      </p:sp>
      <p:grpSp>
        <p:nvGrpSpPr>
          <p:cNvPr id="19" name="Group 18">
            <a:extLst>
              <a:ext uri="{FF2B5EF4-FFF2-40B4-BE49-F238E27FC236}">
                <a16:creationId xmlns:a16="http://schemas.microsoft.com/office/drawing/2014/main" id="{A58A28E6-D1A9-400D-9E18-319BD24867FC}"/>
              </a:ext>
            </a:extLst>
          </p:cNvPr>
          <p:cNvGrpSpPr/>
          <p:nvPr/>
        </p:nvGrpSpPr>
        <p:grpSpPr>
          <a:xfrm>
            <a:off x="114312" y="402799"/>
            <a:ext cx="359598" cy="1831417"/>
            <a:chOff x="-50797" y="336023"/>
            <a:chExt cx="359598" cy="1831417"/>
          </a:xfrm>
        </p:grpSpPr>
        <p:sp>
          <p:nvSpPr>
            <p:cNvPr id="15" name="TextBox 14">
              <a:extLst>
                <a:ext uri="{FF2B5EF4-FFF2-40B4-BE49-F238E27FC236}">
                  <a16:creationId xmlns:a16="http://schemas.microsoft.com/office/drawing/2014/main" id="{D9170646-345E-4D8D-B938-CB9DAD07DDF5}"/>
                </a:ext>
              </a:extLst>
            </p:cNvPr>
            <p:cNvSpPr txBox="1"/>
            <p:nvPr/>
          </p:nvSpPr>
          <p:spPr>
            <a:xfrm>
              <a:off x="-48989" y="336023"/>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150</a:t>
              </a:r>
            </a:p>
          </p:txBody>
        </p:sp>
        <p:sp>
          <p:nvSpPr>
            <p:cNvPr id="16" name="TextBox 15">
              <a:extLst>
                <a:ext uri="{FF2B5EF4-FFF2-40B4-BE49-F238E27FC236}">
                  <a16:creationId xmlns:a16="http://schemas.microsoft.com/office/drawing/2014/main" id="{4295B3AC-857B-47DB-980C-24CFD8F9A91E}"/>
                </a:ext>
              </a:extLst>
            </p:cNvPr>
            <p:cNvSpPr txBox="1"/>
            <p:nvPr/>
          </p:nvSpPr>
          <p:spPr>
            <a:xfrm>
              <a:off x="-50797" y="882471"/>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100</a:t>
              </a:r>
            </a:p>
          </p:txBody>
        </p:sp>
        <p:sp>
          <p:nvSpPr>
            <p:cNvPr id="17" name="TextBox 16">
              <a:extLst>
                <a:ext uri="{FF2B5EF4-FFF2-40B4-BE49-F238E27FC236}">
                  <a16:creationId xmlns:a16="http://schemas.microsoft.com/office/drawing/2014/main" id="{80FC5862-A0CA-4857-9D99-C8C6896F082B}"/>
                </a:ext>
              </a:extLst>
            </p:cNvPr>
            <p:cNvSpPr txBox="1"/>
            <p:nvPr/>
          </p:nvSpPr>
          <p:spPr>
            <a:xfrm>
              <a:off x="5663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8" name="TextBox 17">
              <a:extLst>
                <a:ext uri="{FF2B5EF4-FFF2-40B4-BE49-F238E27FC236}">
                  <a16:creationId xmlns:a16="http://schemas.microsoft.com/office/drawing/2014/main" id="{35DBD5DF-8E2F-4220-900F-7BB0B1A328F8}"/>
                </a:ext>
              </a:extLst>
            </p:cNvPr>
            <p:cNvSpPr txBox="1"/>
            <p:nvPr/>
          </p:nvSpPr>
          <p:spPr>
            <a:xfrm>
              <a:off x="3518" y="1420222"/>
              <a:ext cx="300082"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50</a:t>
              </a:r>
            </a:p>
          </p:txBody>
        </p:sp>
      </p:grpSp>
      <p:grpSp>
        <p:nvGrpSpPr>
          <p:cNvPr id="20" name="Group 19">
            <a:extLst>
              <a:ext uri="{FF2B5EF4-FFF2-40B4-BE49-F238E27FC236}">
                <a16:creationId xmlns:a16="http://schemas.microsoft.com/office/drawing/2014/main" id="{1185FDFA-5584-4D7B-B960-061BDEE3D764}"/>
              </a:ext>
            </a:extLst>
          </p:cNvPr>
          <p:cNvGrpSpPr/>
          <p:nvPr/>
        </p:nvGrpSpPr>
        <p:grpSpPr>
          <a:xfrm>
            <a:off x="85485" y="2540258"/>
            <a:ext cx="359598" cy="1813489"/>
            <a:chOff x="-44821" y="353951"/>
            <a:chExt cx="359598" cy="1813489"/>
          </a:xfrm>
        </p:grpSpPr>
        <p:sp>
          <p:nvSpPr>
            <p:cNvPr id="21" name="TextBox 20">
              <a:extLst>
                <a:ext uri="{FF2B5EF4-FFF2-40B4-BE49-F238E27FC236}">
                  <a16:creationId xmlns:a16="http://schemas.microsoft.com/office/drawing/2014/main" id="{F996097E-0439-40B0-8C69-480E81FB0B5F}"/>
                </a:ext>
              </a:extLst>
            </p:cNvPr>
            <p:cNvSpPr txBox="1"/>
            <p:nvPr/>
          </p:nvSpPr>
          <p:spPr>
            <a:xfrm>
              <a:off x="-43013" y="353951"/>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600</a:t>
              </a:r>
            </a:p>
          </p:txBody>
        </p:sp>
        <p:sp>
          <p:nvSpPr>
            <p:cNvPr id="22" name="TextBox 21">
              <a:extLst>
                <a:ext uri="{FF2B5EF4-FFF2-40B4-BE49-F238E27FC236}">
                  <a16:creationId xmlns:a16="http://schemas.microsoft.com/office/drawing/2014/main" id="{42F52DEB-A8B0-4CA8-B8D5-B1595B1FD14C}"/>
                </a:ext>
              </a:extLst>
            </p:cNvPr>
            <p:cNvSpPr txBox="1"/>
            <p:nvPr/>
          </p:nvSpPr>
          <p:spPr>
            <a:xfrm>
              <a:off x="-44821" y="888447"/>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400</a:t>
              </a:r>
            </a:p>
          </p:txBody>
        </p:sp>
        <p:sp>
          <p:nvSpPr>
            <p:cNvPr id="23" name="TextBox 22">
              <a:extLst>
                <a:ext uri="{FF2B5EF4-FFF2-40B4-BE49-F238E27FC236}">
                  <a16:creationId xmlns:a16="http://schemas.microsoft.com/office/drawing/2014/main" id="{18401281-DF28-4B7F-9111-38C285ADEF32}"/>
                </a:ext>
              </a:extLst>
            </p:cNvPr>
            <p:cNvSpPr txBox="1"/>
            <p:nvPr/>
          </p:nvSpPr>
          <p:spPr>
            <a:xfrm>
              <a:off x="5663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24" name="TextBox 23">
              <a:extLst>
                <a:ext uri="{FF2B5EF4-FFF2-40B4-BE49-F238E27FC236}">
                  <a16:creationId xmlns:a16="http://schemas.microsoft.com/office/drawing/2014/main" id="{6745ADED-C429-4924-A3F1-22F6B3FAAB6A}"/>
                </a:ext>
              </a:extLst>
            </p:cNvPr>
            <p:cNvSpPr txBox="1"/>
            <p:nvPr/>
          </p:nvSpPr>
          <p:spPr>
            <a:xfrm>
              <a:off x="-44821" y="1419184"/>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200</a:t>
              </a:r>
            </a:p>
          </p:txBody>
        </p:sp>
      </p:grpSp>
      <p:sp>
        <p:nvSpPr>
          <p:cNvPr id="26" name="TextBox 25">
            <a:extLst>
              <a:ext uri="{FF2B5EF4-FFF2-40B4-BE49-F238E27FC236}">
                <a16:creationId xmlns:a16="http://schemas.microsoft.com/office/drawing/2014/main" id="{5D4534D1-4145-43FE-B73E-8DBFB1A85DE0}"/>
              </a:ext>
            </a:extLst>
          </p:cNvPr>
          <p:cNvSpPr txBox="1"/>
          <p:nvPr/>
        </p:nvSpPr>
        <p:spPr>
          <a:xfrm rot="16200000">
            <a:off x="-612796" y="3409132"/>
            <a:ext cx="139653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Number of Genes</a:t>
            </a:r>
          </a:p>
        </p:txBody>
      </p:sp>
      <p:sp>
        <p:nvSpPr>
          <p:cNvPr id="27" name="TextBox 26">
            <a:extLst>
              <a:ext uri="{FF2B5EF4-FFF2-40B4-BE49-F238E27FC236}">
                <a16:creationId xmlns:a16="http://schemas.microsoft.com/office/drawing/2014/main" id="{9B5959EF-B42A-4028-9B46-47FC6E1A6547}"/>
              </a:ext>
            </a:extLst>
          </p:cNvPr>
          <p:cNvSpPr txBox="1"/>
          <p:nvPr/>
        </p:nvSpPr>
        <p:spPr>
          <a:xfrm>
            <a:off x="525079" y="4293691"/>
            <a:ext cx="330090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1       2      3    4    5     6    7    8    9   10 11 12  13 14 15 16 17 18 </a:t>
            </a:r>
          </a:p>
        </p:txBody>
      </p:sp>
    </p:spTree>
    <p:extLst>
      <p:ext uri="{BB962C8B-B14F-4D97-AF65-F5344CB8AC3E}">
        <p14:creationId xmlns:p14="http://schemas.microsoft.com/office/powerpoint/2010/main" val="297338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3FF4F-E2E0-4DBE-A617-FC140E065FEA}"/>
              </a:ext>
            </a:extLst>
          </p:cNvPr>
          <p:cNvPicPr>
            <a:picLocks noChangeAspect="1"/>
          </p:cNvPicPr>
          <p:nvPr/>
        </p:nvPicPr>
        <p:blipFill rotWithShape="1">
          <a:blip r:embed="rId3">
            <a:extLst>
              <a:ext uri="{28A0092B-C50C-407E-A947-70E740481C1C}">
                <a14:useLocalDpi xmlns:a14="http://schemas.microsoft.com/office/drawing/2010/main" val="0"/>
              </a:ext>
            </a:extLst>
          </a:blip>
          <a:srcRect l="4571" b="8809"/>
          <a:stretch/>
        </p:blipFill>
        <p:spPr>
          <a:xfrm>
            <a:off x="268064" y="2520037"/>
            <a:ext cx="3195055" cy="1908223"/>
          </a:xfrm>
          <a:prstGeom prst="rect">
            <a:avLst/>
          </a:prstGeom>
        </p:spPr>
      </p:pic>
      <p:pic>
        <p:nvPicPr>
          <p:cNvPr id="4" name="Picture 3">
            <a:extLst>
              <a:ext uri="{FF2B5EF4-FFF2-40B4-BE49-F238E27FC236}">
                <a16:creationId xmlns:a16="http://schemas.microsoft.com/office/drawing/2014/main" id="{5FDF9BDC-DCEE-4CDE-A8F5-785BFC61A4A4}"/>
              </a:ext>
            </a:extLst>
          </p:cNvPr>
          <p:cNvPicPr>
            <a:picLocks noChangeAspect="1"/>
          </p:cNvPicPr>
          <p:nvPr/>
        </p:nvPicPr>
        <p:blipFill rotWithShape="1">
          <a:blip r:embed="rId4">
            <a:extLst>
              <a:ext uri="{28A0092B-C50C-407E-A947-70E740481C1C}">
                <a14:useLocalDpi xmlns:a14="http://schemas.microsoft.com/office/drawing/2010/main" val="0"/>
              </a:ext>
            </a:extLst>
          </a:blip>
          <a:srcRect l="6040" b="9228"/>
          <a:stretch/>
        </p:blipFill>
        <p:spPr>
          <a:xfrm>
            <a:off x="281548" y="158650"/>
            <a:ext cx="3181571" cy="1921003"/>
          </a:xfrm>
          <a:prstGeom prst="rect">
            <a:avLst/>
          </a:prstGeom>
        </p:spPr>
      </p:pic>
      <p:sp>
        <p:nvSpPr>
          <p:cNvPr id="7" name="TextBox 6">
            <a:extLst>
              <a:ext uri="{FF2B5EF4-FFF2-40B4-BE49-F238E27FC236}">
                <a16:creationId xmlns:a16="http://schemas.microsoft.com/office/drawing/2014/main" id="{22FCA32B-927C-47A5-AEC2-ABD1969CAB5E}"/>
              </a:ext>
            </a:extLst>
          </p:cNvPr>
          <p:cNvSpPr txBox="1"/>
          <p:nvPr/>
        </p:nvSpPr>
        <p:spPr>
          <a:xfrm>
            <a:off x="169619" y="-47655"/>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a.</a:t>
            </a:r>
          </a:p>
        </p:txBody>
      </p:sp>
      <p:sp>
        <p:nvSpPr>
          <p:cNvPr id="8" name="TextBox 7">
            <a:extLst>
              <a:ext uri="{FF2B5EF4-FFF2-40B4-BE49-F238E27FC236}">
                <a16:creationId xmlns:a16="http://schemas.microsoft.com/office/drawing/2014/main" id="{64C9F209-14BA-4A3F-8623-5BF5E7ED16CF}"/>
              </a:ext>
            </a:extLst>
          </p:cNvPr>
          <p:cNvSpPr txBox="1"/>
          <p:nvPr/>
        </p:nvSpPr>
        <p:spPr>
          <a:xfrm>
            <a:off x="170280" y="2228170"/>
            <a:ext cx="31290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b.</a:t>
            </a:r>
          </a:p>
        </p:txBody>
      </p:sp>
      <p:sp>
        <p:nvSpPr>
          <p:cNvPr id="2" name="Rectangle 1">
            <a:extLst>
              <a:ext uri="{FF2B5EF4-FFF2-40B4-BE49-F238E27FC236}">
                <a16:creationId xmlns:a16="http://schemas.microsoft.com/office/drawing/2014/main" id="{31C73466-E78E-4835-8079-7EF455C5147C}"/>
              </a:ext>
            </a:extLst>
          </p:cNvPr>
          <p:cNvSpPr/>
          <p:nvPr/>
        </p:nvSpPr>
        <p:spPr>
          <a:xfrm>
            <a:off x="22445" y="4673307"/>
            <a:ext cx="3429000" cy="1269322"/>
          </a:xfrm>
          <a:prstGeom prst="rect">
            <a:avLst/>
          </a:prstGeom>
        </p:spPr>
        <p:txBody>
          <a:bodyPr>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5. Interspecific hotspot comparison on the </a:t>
            </a:r>
            <a:r>
              <a:rPr lang="en-US" sz="1200" b="1" i="1" dirty="0">
                <a:latin typeface="Arial" panose="020B0604020202020204" pitchFamily="34" charset="0"/>
                <a:ea typeface="Calibri" panose="020F0502020204030204" pitchFamily="34" charset="0"/>
                <a:cs typeface="Arial" panose="020B0604020202020204" pitchFamily="34" charset="0"/>
              </a:rPr>
              <a:t>B. cinerea</a:t>
            </a:r>
            <a:r>
              <a:rPr lang="en-US" sz="1200" b="1" dirty="0">
                <a:latin typeface="Arial" panose="020B0604020202020204" pitchFamily="34" charset="0"/>
                <a:ea typeface="Calibri" panose="020F0502020204030204" pitchFamily="34" charset="0"/>
                <a:cs typeface="Arial" panose="020B0604020202020204" pitchFamily="34" charset="0"/>
              </a:rPr>
              <a:t> genome. </a:t>
            </a:r>
            <a:r>
              <a:rPr lang="en-US" sz="1200" dirty="0">
                <a:latin typeface="Arial" panose="020B0604020202020204" pitchFamily="34" charset="0"/>
                <a:ea typeface="Calibri" panose="020F0502020204030204" pitchFamily="34" charset="0"/>
                <a:cs typeface="Arial" panose="020B0604020202020204" pitchFamily="34" charset="0"/>
              </a:rPr>
              <a:t>For each SNP that is a top hit for one or more transcripts, the number of associated transcripts is counted, across both the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transcriptome and the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transcriptome. </a:t>
            </a:r>
          </a:p>
        </p:txBody>
      </p:sp>
      <p:grpSp>
        <p:nvGrpSpPr>
          <p:cNvPr id="9" name="Group 8">
            <a:extLst>
              <a:ext uri="{FF2B5EF4-FFF2-40B4-BE49-F238E27FC236}">
                <a16:creationId xmlns:a16="http://schemas.microsoft.com/office/drawing/2014/main" id="{93A02CEF-6FF1-4C53-B38B-348D45321817}"/>
              </a:ext>
            </a:extLst>
          </p:cNvPr>
          <p:cNvGrpSpPr/>
          <p:nvPr/>
        </p:nvGrpSpPr>
        <p:grpSpPr>
          <a:xfrm>
            <a:off x="123967" y="2629060"/>
            <a:ext cx="250740" cy="1799200"/>
            <a:chOff x="-38898" y="368240"/>
            <a:chExt cx="250740" cy="1799200"/>
          </a:xfrm>
        </p:grpSpPr>
        <p:sp>
          <p:nvSpPr>
            <p:cNvPr id="10" name="TextBox 9">
              <a:extLst>
                <a:ext uri="{FF2B5EF4-FFF2-40B4-BE49-F238E27FC236}">
                  <a16:creationId xmlns:a16="http://schemas.microsoft.com/office/drawing/2014/main" id="{31FE3694-F8FF-4506-8246-1352445F0B71}"/>
                </a:ext>
              </a:extLst>
            </p:cNvPr>
            <p:cNvSpPr txBox="1"/>
            <p:nvPr/>
          </p:nvSpPr>
          <p:spPr>
            <a:xfrm>
              <a:off x="-38250" y="368240"/>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a:t>
              </a:r>
            </a:p>
          </p:txBody>
        </p:sp>
        <p:sp>
          <p:nvSpPr>
            <p:cNvPr id="11" name="TextBox 10">
              <a:extLst>
                <a:ext uri="{FF2B5EF4-FFF2-40B4-BE49-F238E27FC236}">
                  <a16:creationId xmlns:a16="http://schemas.microsoft.com/office/drawing/2014/main" id="{30E3EC6D-CBDA-4690-8BD9-2375D2A3177C}"/>
                </a:ext>
              </a:extLst>
            </p:cNvPr>
            <p:cNvSpPr txBox="1"/>
            <p:nvPr/>
          </p:nvSpPr>
          <p:spPr>
            <a:xfrm>
              <a:off x="-35295" y="90273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a:t>
              </a:r>
            </a:p>
          </p:txBody>
        </p:sp>
        <p:sp>
          <p:nvSpPr>
            <p:cNvPr id="12" name="TextBox 11">
              <a:extLst>
                <a:ext uri="{FF2B5EF4-FFF2-40B4-BE49-F238E27FC236}">
                  <a16:creationId xmlns:a16="http://schemas.microsoft.com/office/drawing/2014/main" id="{98FE7759-B7C2-486E-B4AD-26AFA7C9A475}"/>
                </a:ext>
              </a:extLst>
            </p:cNvPr>
            <p:cNvSpPr txBox="1"/>
            <p:nvPr/>
          </p:nvSpPr>
          <p:spPr>
            <a:xfrm>
              <a:off x="-38898" y="1951996"/>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3" name="TextBox 12">
              <a:extLst>
                <a:ext uri="{FF2B5EF4-FFF2-40B4-BE49-F238E27FC236}">
                  <a16:creationId xmlns:a16="http://schemas.microsoft.com/office/drawing/2014/main" id="{1C58DB0B-0545-4CC6-8FDE-BB6B4BCC4517}"/>
                </a:ext>
              </a:extLst>
            </p:cNvPr>
            <p:cNvSpPr txBox="1"/>
            <p:nvPr/>
          </p:nvSpPr>
          <p:spPr>
            <a:xfrm>
              <a:off x="-30532" y="1423947"/>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a:t>
              </a:r>
            </a:p>
          </p:txBody>
        </p:sp>
      </p:grpSp>
      <p:sp>
        <p:nvSpPr>
          <p:cNvPr id="14" name="TextBox 13">
            <a:extLst>
              <a:ext uri="{FF2B5EF4-FFF2-40B4-BE49-F238E27FC236}">
                <a16:creationId xmlns:a16="http://schemas.microsoft.com/office/drawing/2014/main" id="{69012DBE-6F96-4C75-84F5-ADE26A5CE008}"/>
              </a:ext>
            </a:extLst>
          </p:cNvPr>
          <p:cNvSpPr txBox="1"/>
          <p:nvPr/>
        </p:nvSpPr>
        <p:spPr>
          <a:xfrm rot="16200000">
            <a:off x="-1133276" y="3331800"/>
            <a:ext cx="2428422"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A. thaliana </a:t>
            </a:r>
            <a:r>
              <a:rPr lang="en-US" sz="1200" dirty="0">
                <a:latin typeface="Arial" panose="020B0604020202020204" pitchFamily="34" charset="0"/>
                <a:cs typeface="Arial" panose="020B0604020202020204" pitchFamily="34" charset="0"/>
              </a:rPr>
              <a:t>log( Transcript Count)</a:t>
            </a:r>
          </a:p>
        </p:txBody>
      </p:sp>
      <p:grpSp>
        <p:nvGrpSpPr>
          <p:cNvPr id="15" name="Group 14">
            <a:extLst>
              <a:ext uri="{FF2B5EF4-FFF2-40B4-BE49-F238E27FC236}">
                <a16:creationId xmlns:a16="http://schemas.microsoft.com/office/drawing/2014/main" id="{611E4D01-0AAE-41BA-9B63-2A065A962761}"/>
              </a:ext>
            </a:extLst>
          </p:cNvPr>
          <p:cNvGrpSpPr/>
          <p:nvPr/>
        </p:nvGrpSpPr>
        <p:grpSpPr>
          <a:xfrm>
            <a:off x="45879" y="255840"/>
            <a:ext cx="360959" cy="1828392"/>
            <a:chOff x="-38250" y="354593"/>
            <a:chExt cx="360959" cy="1828392"/>
          </a:xfrm>
        </p:grpSpPr>
        <p:sp>
          <p:nvSpPr>
            <p:cNvPr id="16" name="TextBox 15">
              <a:extLst>
                <a:ext uri="{FF2B5EF4-FFF2-40B4-BE49-F238E27FC236}">
                  <a16:creationId xmlns:a16="http://schemas.microsoft.com/office/drawing/2014/main" id="{BBEDD7A7-9E6F-4954-B15A-56AB207DCB6B}"/>
                </a:ext>
              </a:extLst>
            </p:cNvPr>
            <p:cNvSpPr txBox="1"/>
            <p:nvPr/>
          </p:nvSpPr>
          <p:spPr>
            <a:xfrm>
              <a:off x="-38250" y="354593"/>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600</a:t>
              </a:r>
            </a:p>
          </p:txBody>
        </p:sp>
        <p:sp>
          <p:nvSpPr>
            <p:cNvPr id="17" name="TextBox 16">
              <a:extLst>
                <a:ext uri="{FF2B5EF4-FFF2-40B4-BE49-F238E27FC236}">
                  <a16:creationId xmlns:a16="http://schemas.microsoft.com/office/drawing/2014/main" id="{2E43A916-DDC0-4EA1-B7F7-CB5C83BE872B}"/>
                </a:ext>
              </a:extLst>
            </p:cNvPr>
            <p:cNvSpPr txBox="1"/>
            <p:nvPr/>
          </p:nvSpPr>
          <p:spPr>
            <a:xfrm>
              <a:off x="-35295" y="898187"/>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400</a:t>
              </a:r>
            </a:p>
          </p:txBody>
        </p:sp>
        <p:sp>
          <p:nvSpPr>
            <p:cNvPr id="18" name="TextBox 17">
              <a:extLst>
                <a:ext uri="{FF2B5EF4-FFF2-40B4-BE49-F238E27FC236}">
                  <a16:creationId xmlns:a16="http://schemas.microsoft.com/office/drawing/2014/main" id="{90C20A4C-32D4-42E6-B426-0CAA58652A28}"/>
                </a:ext>
              </a:extLst>
            </p:cNvPr>
            <p:cNvSpPr txBox="1"/>
            <p:nvPr/>
          </p:nvSpPr>
          <p:spPr>
            <a:xfrm>
              <a:off x="64342" y="1967541"/>
              <a:ext cx="242374"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a:t>
              </a:r>
            </a:p>
          </p:txBody>
        </p:sp>
        <p:sp>
          <p:nvSpPr>
            <p:cNvPr id="19" name="TextBox 18">
              <a:extLst>
                <a:ext uri="{FF2B5EF4-FFF2-40B4-BE49-F238E27FC236}">
                  <a16:creationId xmlns:a16="http://schemas.microsoft.com/office/drawing/2014/main" id="{970880BD-403C-4DB6-A327-07D36E6F2C68}"/>
                </a:ext>
              </a:extLst>
            </p:cNvPr>
            <p:cNvSpPr txBox="1"/>
            <p:nvPr/>
          </p:nvSpPr>
          <p:spPr>
            <a:xfrm>
              <a:off x="-35081" y="1433045"/>
              <a:ext cx="357790"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200</a:t>
              </a:r>
            </a:p>
          </p:txBody>
        </p:sp>
      </p:grpSp>
      <p:sp>
        <p:nvSpPr>
          <p:cNvPr id="20" name="TextBox 19">
            <a:extLst>
              <a:ext uri="{FF2B5EF4-FFF2-40B4-BE49-F238E27FC236}">
                <a16:creationId xmlns:a16="http://schemas.microsoft.com/office/drawing/2014/main" id="{181B63B9-360A-4908-B52C-83F20305DA15}"/>
              </a:ext>
            </a:extLst>
          </p:cNvPr>
          <p:cNvSpPr txBox="1"/>
          <p:nvPr/>
        </p:nvSpPr>
        <p:spPr>
          <a:xfrm rot="16200000">
            <a:off x="-965422" y="944855"/>
            <a:ext cx="2081724"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A. thaliana </a:t>
            </a:r>
            <a:r>
              <a:rPr lang="en-US" sz="1200" dirty="0">
                <a:latin typeface="Arial" panose="020B0604020202020204" pitchFamily="34" charset="0"/>
                <a:cs typeface="Arial" panose="020B0604020202020204" pitchFamily="34" charset="0"/>
              </a:rPr>
              <a:t>Transcript Count</a:t>
            </a:r>
          </a:p>
        </p:txBody>
      </p:sp>
      <p:sp>
        <p:nvSpPr>
          <p:cNvPr id="21" name="TextBox 20">
            <a:extLst>
              <a:ext uri="{FF2B5EF4-FFF2-40B4-BE49-F238E27FC236}">
                <a16:creationId xmlns:a16="http://schemas.microsoft.com/office/drawing/2014/main" id="{E01BD15D-F471-4104-A7A7-EECB6B4257FF}"/>
              </a:ext>
            </a:extLst>
          </p:cNvPr>
          <p:cNvSpPr txBox="1"/>
          <p:nvPr/>
        </p:nvSpPr>
        <p:spPr>
          <a:xfrm>
            <a:off x="342468" y="2021671"/>
            <a:ext cx="3041217"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0                            50                           100                          150</a:t>
            </a:r>
          </a:p>
        </p:txBody>
      </p:sp>
      <p:sp>
        <p:nvSpPr>
          <p:cNvPr id="22" name="TextBox 21">
            <a:extLst>
              <a:ext uri="{FF2B5EF4-FFF2-40B4-BE49-F238E27FC236}">
                <a16:creationId xmlns:a16="http://schemas.microsoft.com/office/drawing/2014/main" id="{F503449E-D93B-4BF4-A11B-6646DA2B8306}"/>
              </a:ext>
            </a:extLst>
          </p:cNvPr>
          <p:cNvSpPr txBox="1"/>
          <p:nvPr/>
        </p:nvSpPr>
        <p:spPr>
          <a:xfrm>
            <a:off x="865991" y="2084808"/>
            <a:ext cx="2048061"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B. cinerea </a:t>
            </a:r>
            <a:r>
              <a:rPr lang="en-US" sz="1200" dirty="0">
                <a:latin typeface="Arial" panose="020B0604020202020204" pitchFamily="34" charset="0"/>
                <a:cs typeface="Arial" panose="020B0604020202020204" pitchFamily="34" charset="0"/>
              </a:rPr>
              <a:t>Transcript Count</a:t>
            </a:r>
          </a:p>
        </p:txBody>
      </p:sp>
      <p:sp>
        <p:nvSpPr>
          <p:cNvPr id="23" name="TextBox 22">
            <a:extLst>
              <a:ext uri="{FF2B5EF4-FFF2-40B4-BE49-F238E27FC236}">
                <a16:creationId xmlns:a16="http://schemas.microsoft.com/office/drawing/2014/main" id="{CE9567C9-CF89-4B74-938C-C3C614DB587B}"/>
              </a:ext>
            </a:extLst>
          </p:cNvPr>
          <p:cNvSpPr txBox="1"/>
          <p:nvPr/>
        </p:nvSpPr>
        <p:spPr>
          <a:xfrm>
            <a:off x="724926" y="4458326"/>
            <a:ext cx="2354234" cy="276999"/>
          </a:xfrm>
          <a:prstGeom prst="rect">
            <a:avLst/>
          </a:prstGeom>
          <a:noFill/>
        </p:spPr>
        <p:txBody>
          <a:bodyPr wrap="none" rtlCol="0">
            <a:spAutoFit/>
          </a:bodyPr>
          <a:lstStyle/>
          <a:p>
            <a:r>
              <a:rPr lang="en-US" sz="1200" i="1" dirty="0">
                <a:latin typeface="Arial" panose="020B0604020202020204" pitchFamily="34" charset="0"/>
                <a:cs typeface="Arial" panose="020B0604020202020204" pitchFamily="34" charset="0"/>
              </a:rPr>
              <a:t>B. cinerea </a:t>
            </a:r>
            <a:r>
              <a:rPr lang="en-US" sz="1200" dirty="0">
                <a:latin typeface="Arial" panose="020B0604020202020204" pitchFamily="34" charset="0"/>
                <a:cs typeface="Arial" panose="020B0604020202020204" pitchFamily="34" charset="0"/>
              </a:rPr>
              <a:t>log(Transcript Count)</a:t>
            </a:r>
          </a:p>
        </p:txBody>
      </p:sp>
      <p:sp>
        <p:nvSpPr>
          <p:cNvPr id="24" name="TextBox 23">
            <a:extLst>
              <a:ext uri="{FF2B5EF4-FFF2-40B4-BE49-F238E27FC236}">
                <a16:creationId xmlns:a16="http://schemas.microsoft.com/office/drawing/2014/main" id="{7A1CDBB3-E1D2-42C0-B3FE-AC05D5125870}"/>
              </a:ext>
            </a:extLst>
          </p:cNvPr>
          <p:cNvSpPr txBox="1"/>
          <p:nvPr/>
        </p:nvSpPr>
        <p:spPr>
          <a:xfrm>
            <a:off x="318057" y="4356803"/>
            <a:ext cx="2723823" cy="215444"/>
          </a:xfrm>
          <a:prstGeom prst="rect">
            <a:avLst/>
          </a:prstGeom>
          <a:noFill/>
        </p:spPr>
        <p:txBody>
          <a:bodyPr wrap="none" rtlCol="0">
            <a:spAutoFit/>
          </a:bodyPr>
          <a:lstStyle/>
          <a:p>
            <a:r>
              <a:rPr lang="en-US" sz="800" dirty="0">
                <a:latin typeface="Arial" panose="020B0604020202020204" pitchFamily="34" charset="0"/>
                <a:cs typeface="Arial" panose="020B0604020202020204" pitchFamily="34" charset="0"/>
              </a:rPr>
              <a:t>0                   1                    2                   3                   4</a:t>
            </a:r>
          </a:p>
        </p:txBody>
      </p:sp>
    </p:spTree>
    <p:extLst>
      <p:ext uri="{BB962C8B-B14F-4D97-AF65-F5344CB8AC3E}">
        <p14:creationId xmlns:p14="http://schemas.microsoft.com/office/powerpoint/2010/main" val="2780244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47B13BD5-F280-439D-8492-96D5E412C78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9000" contrast="40000"/>
                    </a14:imgEffect>
                  </a14:imgLayer>
                </a14:imgProps>
              </a:ext>
            </a:extLst>
          </a:blip>
          <a:stretch>
            <a:fillRect/>
          </a:stretch>
        </p:blipFill>
        <p:spPr>
          <a:xfrm>
            <a:off x="3254734" y="56728"/>
            <a:ext cx="637682" cy="711956"/>
          </a:xfrm>
          <a:prstGeom prst="rect">
            <a:avLst/>
          </a:prstGeom>
        </p:spPr>
      </p:pic>
      <p:grpSp>
        <p:nvGrpSpPr>
          <p:cNvPr id="153" name="Group 152">
            <a:extLst>
              <a:ext uri="{FF2B5EF4-FFF2-40B4-BE49-F238E27FC236}">
                <a16:creationId xmlns:a16="http://schemas.microsoft.com/office/drawing/2014/main" id="{D341C6D3-BA9D-40B3-9E2E-B3CF33EFCFA2}"/>
              </a:ext>
            </a:extLst>
          </p:cNvPr>
          <p:cNvGrpSpPr/>
          <p:nvPr/>
        </p:nvGrpSpPr>
        <p:grpSpPr>
          <a:xfrm>
            <a:off x="19722" y="2343963"/>
            <a:ext cx="6811182" cy="1257233"/>
            <a:chOff x="19722" y="3226279"/>
            <a:chExt cx="6811182" cy="1257233"/>
          </a:xfrm>
        </p:grpSpPr>
        <p:pic>
          <p:nvPicPr>
            <p:cNvPr id="3" name="Picture 2">
              <a:extLst>
                <a:ext uri="{FF2B5EF4-FFF2-40B4-BE49-F238E27FC236}">
                  <a16:creationId xmlns:a16="http://schemas.microsoft.com/office/drawing/2014/main" id="{9C8C1B3C-3954-4B3D-8B62-782FA20710AC}"/>
                </a:ext>
              </a:extLst>
            </p:cNvPr>
            <p:cNvPicPr>
              <a:picLocks noChangeAspect="1"/>
            </p:cNvPicPr>
            <p:nvPr/>
          </p:nvPicPr>
          <p:blipFill rotWithShape="1">
            <a:blip r:embed="rId5">
              <a:extLst>
                <a:ext uri="{28A0092B-C50C-407E-A947-70E740481C1C}">
                  <a14:useLocalDpi xmlns:a14="http://schemas.microsoft.com/office/drawing/2010/main" val="0"/>
                </a:ext>
              </a:extLst>
            </a:blip>
            <a:srcRect l="7837" t="32100" r="2131" b="36242"/>
            <a:stretch/>
          </p:blipFill>
          <p:spPr>
            <a:xfrm>
              <a:off x="27096" y="3226279"/>
              <a:ext cx="6803808" cy="897147"/>
            </a:xfrm>
            <a:prstGeom prst="rect">
              <a:avLst/>
            </a:prstGeom>
          </p:spPr>
        </p:pic>
        <p:pic>
          <p:nvPicPr>
            <p:cNvPr id="60" name="Picture 59">
              <a:extLst>
                <a:ext uri="{FF2B5EF4-FFF2-40B4-BE49-F238E27FC236}">
                  <a16:creationId xmlns:a16="http://schemas.microsoft.com/office/drawing/2014/main" id="{4C676E87-56B0-4AD1-8575-A2E1F2876E18}"/>
                </a:ext>
              </a:extLst>
            </p:cNvPr>
            <p:cNvPicPr>
              <a:picLocks noChangeAspect="1"/>
            </p:cNvPicPr>
            <p:nvPr/>
          </p:nvPicPr>
          <p:blipFill rotWithShape="1">
            <a:blip r:embed="rId5">
              <a:extLst>
                <a:ext uri="{28A0092B-C50C-407E-A947-70E740481C1C}">
                  <a14:useLocalDpi xmlns:a14="http://schemas.microsoft.com/office/drawing/2010/main" val="0"/>
                </a:ext>
              </a:extLst>
            </a:blip>
            <a:srcRect l="7837" t="83928" r="2131"/>
            <a:stretch/>
          </p:blipFill>
          <p:spPr>
            <a:xfrm>
              <a:off x="19722" y="4027564"/>
              <a:ext cx="6811182" cy="455948"/>
            </a:xfrm>
            <a:prstGeom prst="rect">
              <a:avLst/>
            </a:prstGeom>
          </p:spPr>
        </p:pic>
      </p:grpSp>
      <p:grpSp>
        <p:nvGrpSpPr>
          <p:cNvPr id="61" name="Group 60">
            <a:extLst>
              <a:ext uri="{FF2B5EF4-FFF2-40B4-BE49-F238E27FC236}">
                <a16:creationId xmlns:a16="http://schemas.microsoft.com/office/drawing/2014/main" id="{3A6017DA-F1D9-4013-919A-82A36853A5F7}"/>
              </a:ext>
            </a:extLst>
          </p:cNvPr>
          <p:cNvGrpSpPr/>
          <p:nvPr/>
        </p:nvGrpSpPr>
        <p:grpSpPr>
          <a:xfrm>
            <a:off x="2107883" y="243393"/>
            <a:ext cx="1311096" cy="1125071"/>
            <a:chOff x="56031" y="901515"/>
            <a:chExt cx="1311096" cy="1125071"/>
          </a:xfrm>
        </p:grpSpPr>
        <p:pic>
          <p:nvPicPr>
            <p:cNvPr id="62" name="Picture 61">
              <a:extLst>
                <a:ext uri="{FF2B5EF4-FFF2-40B4-BE49-F238E27FC236}">
                  <a16:creationId xmlns:a16="http://schemas.microsoft.com/office/drawing/2014/main" id="{D07B4399-A7F2-41FF-BB20-BF8A0815F95D}"/>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13" r="48636" b="67358"/>
            <a:stretch/>
          </p:blipFill>
          <p:spPr>
            <a:xfrm rot="9368949" flipH="1" flipV="1">
              <a:off x="56031" y="1011338"/>
              <a:ext cx="1311096" cy="1015248"/>
            </a:xfrm>
            <a:prstGeom prst="rect">
              <a:avLst/>
            </a:prstGeom>
          </p:spPr>
        </p:pic>
        <p:sp>
          <p:nvSpPr>
            <p:cNvPr id="63" name="TextBox 62">
              <a:extLst>
                <a:ext uri="{FF2B5EF4-FFF2-40B4-BE49-F238E27FC236}">
                  <a16:creationId xmlns:a16="http://schemas.microsoft.com/office/drawing/2014/main" id="{3344CBC7-5B97-44DD-B1DB-CC07F40D6CA0}"/>
                </a:ext>
              </a:extLst>
            </p:cNvPr>
            <p:cNvSpPr txBox="1"/>
            <p:nvPr/>
          </p:nvSpPr>
          <p:spPr>
            <a:xfrm>
              <a:off x="198449" y="901515"/>
              <a:ext cx="1125809"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TSL/Growth</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64" name="Oval 63">
              <a:extLst>
                <a:ext uri="{FF2B5EF4-FFF2-40B4-BE49-F238E27FC236}">
                  <a16:creationId xmlns:a16="http://schemas.microsoft.com/office/drawing/2014/main" id="{EB39435F-8412-4302-8BF1-818F6EEF3566}"/>
                </a:ext>
              </a:extLst>
            </p:cNvPr>
            <p:cNvSpPr/>
            <p:nvPr/>
          </p:nvSpPr>
          <p:spPr>
            <a:xfrm>
              <a:off x="103489" y="1141825"/>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CE619AD1-5740-4EE0-B552-3AF75A57EC4B}"/>
              </a:ext>
            </a:extLst>
          </p:cNvPr>
          <p:cNvGrpSpPr/>
          <p:nvPr/>
        </p:nvGrpSpPr>
        <p:grpSpPr>
          <a:xfrm>
            <a:off x="-17859" y="27949"/>
            <a:ext cx="1641606" cy="1311909"/>
            <a:chOff x="2211727" y="329457"/>
            <a:chExt cx="1641606" cy="1311909"/>
          </a:xfrm>
        </p:grpSpPr>
        <p:sp>
          <p:nvSpPr>
            <p:cNvPr id="66" name="TextBox 65">
              <a:extLst>
                <a:ext uri="{FF2B5EF4-FFF2-40B4-BE49-F238E27FC236}">
                  <a16:creationId xmlns:a16="http://schemas.microsoft.com/office/drawing/2014/main" id="{3A3D16CE-927E-4EB6-B550-DCAEAF5BA746}"/>
                </a:ext>
              </a:extLst>
            </p:cNvPr>
            <p:cNvSpPr txBox="1"/>
            <p:nvPr/>
          </p:nvSpPr>
          <p:spPr>
            <a:xfrm>
              <a:off x="2583123" y="329457"/>
              <a:ext cx="1125809"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Vesicle/Virulence</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grpSp>
          <p:nvGrpSpPr>
            <p:cNvPr id="67" name="Group 66">
              <a:extLst>
                <a:ext uri="{FF2B5EF4-FFF2-40B4-BE49-F238E27FC236}">
                  <a16:creationId xmlns:a16="http://schemas.microsoft.com/office/drawing/2014/main" id="{EE746CAE-D0C0-4897-BC8D-60099AA62BD1}"/>
                </a:ext>
              </a:extLst>
            </p:cNvPr>
            <p:cNvGrpSpPr/>
            <p:nvPr/>
          </p:nvGrpSpPr>
          <p:grpSpPr>
            <a:xfrm>
              <a:off x="2211727" y="329457"/>
              <a:ext cx="1641606" cy="1311909"/>
              <a:chOff x="2507758" y="431792"/>
              <a:chExt cx="1641606" cy="1311909"/>
            </a:xfrm>
          </p:grpSpPr>
          <p:pic>
            <p:nvPicPr>
              <p:cNvPr id="68" name="Picture 67">
                <a:extLst>
                  <a:ext uri="{FF2B5EF4-FFF2-40B4-BE49-F238E27FC236}">
                    <a16:creationId xmlns:a16="http://schemas.microsoft.com/office/drawing/2014/main" id="{41213665-F218-41F8-BEF9-E0DB35964E0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42398" b="41287"/>
              <a:stretch/>
            </p:blipFill>
            <p:spPr>
              <a:xfrm>
                <a:off x="2507758" y="431792"/>
                <a:ext cx="1641606" cy="1311909"/>
              </a:xfrm>
              <a:prstGeom prst="rect">
                <a:avLst/>
              </a:prstGeom>
            </p:spPr>
          </p:pic>
          <p:sp>
            <p:nvSpPr>
              <p:cNvPr id="69" name="Oval 68">
                <a:extLst>
                  <a:ext uri="{FF2B5EF4-FFF2-40B4-BE49-F238E27FC236}">
                    <a16:creationId xmlns:a16="http://schemas.microsoft.com/office/drawing/2014/main" id="{F3A81D95-3719-45F1-9A46-67FAB11114BD}"/>
                  </a:ext>
                </a:extLst>
              </p:cNvPr>
              <p:cNvSpPr/>
              <p:nvPr/>
            </p:nvSpPr>
            <p:spPr>
              <a:xfrm>
                <a:off x="3112744" y="862702"/>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70" name="Group 69">
            <a:extLst>
              <a:ext uri="{FF2B5EF4-FFF2-40B4-BE49-F238E27FC236}">
                <a16:creationId xmlns:a16="http://schemas.microsoft.com/office/drawing/2014/main" id="{7CA7D1BE-FB6D-4168-8FDB-C796D5C79B1C}"/>
              </a:ext>
            </a:extLst>
          </p:cNvPr>
          <p:cNvGrpSpPr/>
          <p:nvPr/>
        </p:nvGrpSpPr>
        <p:grpSpPr>
          <a:xfrm>
            <a:off x="3903116" y="266772"/>
            <a:ext cx="921071" cy="1073086"/>
            <a:chOff x="4567936" y="492184"/>
            <a:chExt cx="921071" cy="1073086"/>
          </a:xfrm>
        </p:grpSpPr>
        <p:pic>
          <p:nvPicPr>
            <p:cNvPr id="71" name="Picture 70">
              <a:extLst>
                <a:ext uri="{FF2B5EF4-FFF2-40B4-BE49-F238E27FC236}">
                  <a16:creationId xmlns:a16="http://schemas.microsoft.com/office/drawing/2014/main" id="{161EC500-A3DA-4432-8706-E84E748773AD}"/>
                </a:ext>
              </a:extLst>
            </p:cNvPr>
            <p:cNvPicPr>
              <a:picLocks noChangeAspect="1"/>
            </p:cNvPicPr>
            <p:nvPr/>
          </p:nvPicPr>
          <p:blipFill rotWithShape="1">
            <a:blip r:embed="rId8">
              <a:extLst>
                <a:ext uri="{28A0092B-C50C-407E-A947-70E740481C1C}">
                  <a14:useLocalDpi xmlns:a14="http://schemas.microsoft.com/office/drawing/2010/main" val="0"/>
                </a:ext>
              </a:extLst>
            </a:blip>
            <a:srcRect l="68764" t="57692" r="20706" b="29700"/>
            <a:stretch/>
          </p:blipFill>
          <p:spPr>
            <a:xfrm>
              <a:off x="4567936" y="659416"/>
              <a:ext cx="921071" cy="864650"/>
            </a:xfrm>
            <a:prstGeom prst="rect">
              <a:avLst/>
            </a:prstGeom>
          </p:spPr>
        </p:pic>
        <p:sp>
          <p:nvSpPr>
            <p:cNvPr id="72" name="TextBox 71">
              <a:extLst>
                <a:ext uri="{FF2B5EF4-FFF2-40B4-BE49-F238E27FC236}">
                  <a16:creationId xmlns:a16="http://schemas.microsoft.com/office/drawing/2014/main" id="{75FE4D08-DD24-4DE1-B909-A218B04273CD}"/>
                </a:ext>
              </a:extLst>
            </p:cNvPr>
            <p:cNvSpPr txBox="1"/>
            <p:nvPr/>
          </p:nvSpPr>
          <p:spPr>
            <a:xfrm>
              <a:off x="4682823" y="492184"/>
              <a:ext cx="637682"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Peptidase</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73" name="Oval 72">
              <a:extLst>
                <a:ext uri="{FF2B5EF4-FFF2-40B4-BE49-F238E27FC236}">
                  <a16:creationId xmlns:a16="http://schemas.microsoft.com/office/drawing/2014/main" id="{C6CE1C29-A173-40C0-818F-CABD6F6EB8BC}"/>
                </a:ext>
              </a:extLst>
            </p:cNvPr>
            <p:cNvSpPr/>
            <p:nvPr/>
          </p:nvSpPr>
          <p:spPr>
            <a:xfrm>
              <a:off x="4604033" y="720910"/>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BF3C5EA4-3FA9-410A-BDBF-CF6D89381B0E}"/>
              </a:ext>
            </a:extLst>
          </p:cNvPr>
          <p:cNvGrpSpPr/>
          <p:nvPr/>
        </p:nvGrpSpPr>
        <p:grpSpPr>
          <a:xfrm>
            <a:off x="5550565" y="169524"/>
            <a:ext cx="1028722" cy="1177363"/>
            <a:chOff x="6405971" y="416534"/>
            <a:chExt cx="1028722" cy="1177363"/>
          </a:xfrm>
        </p:grpSpPr>
        <p:sp>
          <p:nvSpPr>
            <p:cNvPr id="75" name="TextBox 74">
              <a:extLst>
                <a:ext uri="{FF2B5EF4-FFF2-40B4-BE49-F238E27FC236}">
                  <a16:creationId xmlns:a16="http://schemas.microsoft.com/office/drawing/2014/main" id="{37DDD26F-50E3-4340-AE4C-07EDB9240EBC}"/>
                </a:ext>
              </a:extLst>
            </p:cNvPr>
            <p:cNvSpPr txBox="1"/>
            <p:nvPr/>
          </p:nvSpPr>
          <p:spPr>
            <a:xfrm>
              <a:off x="6520264" y="416534"/>
              <a:ext cx="914429" cy="3539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Exocytosis Regulation </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grpSp>
          <p:nvGrpSpPr>
            <p:cNvPr id="76" name="Group 75">
              <a:extLst>
                <a:ext uri="{FF2B5EF4-FFF2-40B4-BE49-F238E27FC236}">
                  <a16:creationId xmlns:a16="http://schemas.microsoft.com/office/drawing/2014/main" id="{BB136F0D-A4AB-41A5-B3F8-674AE015E4AD}"/>
                </a:ext>
              </a:extLst>
            </p:cNvPr>
            <p:cNvGrpSpPr/>
            <p:nvPr/>
          </p:nvGrpSpPr>
          <p:grpSpPr>
            <a:xfrm>
              <a:off x="6405971" y="749537"/>
              <a:ext cx="881900" cy="844360"/>
              <a:chOff x="6645968" y="788231"/>
              <a:chExt cx="881900" cy="844360"/>
            </a:xfrm>
          </p:grpSpPr>
          <p:pic>
            <p:nvPicPr>
              <p:cNvPr id="77" name="Picture 76">
                <a:extLst>
                  <a:ext uri="{FF2B5EF4-FFF2-40B4-BE49-F238E27FC236}">
                    <a16:creationId xmlns:a16="http://schemas.microsoft.com/office/drawing/2014/main" id="{2889F868-EC9B-4FBC-912D-0DC8F7E5F6E6}"/>
                  </a:ext>
                </a:extLst>
              </p:cNvPr>
              <p:cNvPicPr>
                <a:picLocks noChangeAspect="1"/>
              </p:cNvPicPr>
              <p:nvPr/>
            </p:nvPicPr>
            <p:blipFill rotWithShape="1">
              <a:blip r:embed="rId9">
                <a:extLst>
                  <a:ext uri="{28A0092B-C50C-407E-A947-70E740481C1C}">
                    <a14:useLocalDpi xmlns:a14="http://schemas.microsoft.com/office/drawing/2010/main" val="0"/>
                  </a:ext>
                </a:extLst>
              </a:blip>
              <a:srcRect l="16737" t="61304" r="73926" b="29700"/>
              <a:stretch/>
            </p:blipFill>
            <p:spPr>
              <a:xfrm>
                <a:off x="6645968" y="901515"/>
                <a:ext cx="816715" cy="616960"/>
              </a:xfrm>
              <a:prstGeom prst="rect">
                <a:avLst/>
              </a:prstGeom>
            </p:spPr>
          </p:pic>
          <p:sp>
            <p:nvSpPr>
              <p:cNvPr id="78" name="Oval 77">
                <a:extLst>
                  <a:ext uri="{FF2B5EF4-FFF2-40B4-BE49-F238E27FC236}">
                    <a16:creationId xmlns:a16="http://schemas.microsoft.com/office/drawing/2014/main" id="{33DFF92B-D694-4C11-BFE2-2868942F9345}"/>
                  </a:ext>
                </a:extLst>
              </p:cNvPr>
              <p:cNvSpPr/>
              <p:nvPr/>
            </p:nvSpPr>
            <p:spPr>
              <a:xfrm>
                <a:off x="6678495" y="788231"/>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cxnSp>
        <p:nvCxnSpPr>
          <p:cNvPr id="79" name="Straight Connector 78">
            <a:extLst>
              <a:ext uri="{FF2B5EF4-FFF2-40B4-BE49-F238E27FC236}">
                <a16:creationId xmlns:a16="http://schemas.microsoft.com/office/drawing/2014/main" id="{8174D95A-2C27-4383-8C75-95C9022B064C}"/>
              </a:ext>
            </a:extLst>
          </p:cNvPr>
          <p:cNvCxnSpPr>
            <a:cxnSpLocks/>
            <a:endCxn id="69" idx="4"/>
          </p:cNvCxnSpPr>
          <p:nvPr/>
        </p:nvCxnSpPr>
        <p:spPr>
          <a:xfrm flipV="1">
            <a:off x="941157" y="1303219"/>
            <a:ext cx="70657" cy="1235632"/>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4A8383A-3B7A-4FCB-AEA3-FE41B6AE9676}"/>
              </a:ext>
            </a:extLst>
          </p:cNvPr>
          <p:cNvCxnSpPr>
            <a:cxnSpLocks/>
          </p:cNvCxnSpPr>
          <p:nvPr/>
        </p:nvCxnSpPr>
        <p:spPr>
          <a:xfrm flipH="1" flipV="1">
            <a:off x="1164098" y="1247498"/>
            <a:ext cx="394600" cy="1311314"/>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5DFA270-D034-493E-950C-1D062CF6EE35}"/>
              </a:ext>
            </a:extLst>
          </p:cNvPr>
          <p:cNvCxnSpPr>
            <a:cxnSpLocks/>
            <a:endCxn id="69" idx="5"/>
          </p:cNvCxnSpPr>
          <p:nvPr/>
        </p:nvCxnSpPr>
        <p:spPr>
          <a:xfrm flipH="1" flipV="1">
            <a:off x="1312112" y="1179565"/>
            <a:ext cx="988352" cy="1359286"/>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2756B8BE-3641-464F-89F9-271C31CFFC5A}"/>
              </a:ext>
            </a:extLst>
          </p:cNvPr>
          <p:cNvPicPr>
            <a:picLocks noChangeAspect="1"/>
          </p:cNvPicPr>
          <p:nvPr/>
        </p:nvPicPr>
        <p:blipFill rotWithShape="1">
          <a:blip r:embed="rId10"/>
          <a:srcRect b="13568"/>
          <a:stretch/>
        </p:blipFill>
        <p:spPr>
          <a:xfrm>
            <a:off x="4068849" y="5340495"/>
            <a:ext cx="1507994" cy="1198134"/>
          </a:xfrm>
          <a:prstGeom prst="rect">
            <a:avLst/>
          </a:prstGeom>
        </p:spPr>
      </p:pic>
      <p:sp>
        <p:nvSpPr>
          <p:cNvPr id="91" name="TextBox 90">
            <a:extLst>
              <a:ext uri="{FF2B5EF4-FFF2-40B4-BE49-F238E27FC236}">
                <a16:creationId xmlns:a16="http://schemas.microsoft.com/office/drawing/2014/main" id="{1AADB999-A981-4088-90DB-C9342D145A14}"/>
              </a:ext>
            </a:extLst>
          </p:cNvPr>
          <p:cNvSpPr txBox="1"/>
          <p:nvPr/>
        </p:nvSpPr>
        <p:spPr>
          <a:xfrm>
            <a:off x="4363651" y="6615687"/>
            <a:ext cx="995122" cy="2000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800" b="1" dirty="0">
                <a:solidFill>
                  <a:srgbClr val="000000"/>
                </a:solidFill>
                <a:latin typeface="Arial" panose="020B0604020202020204" pitchFamily="34" charset="0"/>
                <a:ea typeface="Times New Roman" charset="0"/>
                <a:cs typeface="Arial" panose="020B0604020202020204" pitchFamily="34" charset="0"/>
                <a:sym typeface="Helvetica Light"/>
              </a:rPr>
              <a:t>photosynthesis</a:t>
            </a:r>
            <a:endParaRPr kumimoji="0" lang="en-US" sz="800" b="1"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93" name="Oval 92">
            <a:extLst>
              <a:ext uri="{FF2B5EF4-FFF2-40B4-BE49-F238E27FC236}">
                <a16:creationId xmlns:a16="http://schemas.microsoft.com/office/drawing/2014/main" id="{BB64E652-CB19-4312-9E76-56A778AC89B9}"/>
              </a:ext>
            </a:extLst>
          </p:cNvPr>
          <p:cNvSpPr/>
          <p:nvPr/>
        </p:nvSpPr>
        <p:spPr>
          <a:xfrm>
            <a:off x="4068849" y="5286159"/>
            <a:ext cx="1342817" cy="1335527"/>
          </a:xfrm>
          <a:prstGeom prst="ellipse">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95" name="Group 94">
            <a:extLst>
              <a:ext uri="{FF2B5EF4-FFF2-40B4-BE49-F238E27FC236}">
                <a16:creationId xmlns:a16="http://schemas.microsoft.com/office/drawing/2014/main" id="{8B88CC0B-A125-42C1-AB7F-4C81FAB27D8E}"/>
              </a:ext>
            </a:extLst>
          </p:cNvPr>
          <p:cNvGrpSpPr/>
          <p:nvPr/>
        </p:nvGrpSpPr>
        <p:grpSpPr>
          <a:xfrm>
            <a:off x="1127500" y="4968968"/>
            <a:ext cx="1904619" cy="2041431"/>
            <a:chOff x="1011813" y="5859272"/>
            <a:chExt cx="1904619" cy="2041431"/>
          </a:xfrm>
        </p:grpSpPr>
        <p:grpSp>
          <p:nvGrpSpPr>
            <p:cNvPr id="86" name="Group 85">
              <a:extLst>
                <a:ext uri="{FF2B5EF4-FFF2-40B4-BE49-F238E27FC236}">
                  <a16:creationId xmlns:a16="http://schemas.microsoft.com/office/drawing/2014/main" id="{4A8A7F1D-2844-44CA-BE9C-0E9FF4DFD5B9}"/>
                </a:ext>
              </a:extLst>
            </p:cNvPr>
            <p:cNvGrpSpPr/>
            <p:nvPr/>
          </p:nvGrpSpPr>
          <p:grpSpPr>
            <a:xfrm>
              <a:off x="1011813" y="5859272"/>
              <a:ext cx="1904619" cy="2041431"/>
              <a:chOff x="1471255" y="4144770"/>
              <a:chExt cx="1904619" cy="2041431"/>
            </a:xfrm>
          </p:grpSpPr>
          <p:pic>
            <p:nvPicPr>
              <p:cNvPr id="88" name="Picture 87">
                <a:extLst>
                  <a:ext uri="{FF2B5EF4-FFF2-40B4-BE49-F238E27FC236}">
                    <a16:creationId xmlns:a16="http://schemas.microsoft.com/office/drawing/2014/main" id="{402F6BA4-C26F-4D9A-9E8A-C9C5C0F00C4F}"/>
                  </a:ext>
                </a:extLst>
              </p:cNvPr>
              <p:cNvPicPr>
                <a:picLocks noChangeAspect="1"/>
              </p:cNvPicPr>
              <p:nvPr/>
            </p:nvPicPr>
            <p:blipFill rotWithShape="1">
              <a:blip r:embed="rId11"/>
              <a:srcRect b="6089"/>
              <a:stretch/>
            </p:blipFill>
            <p:spPr>
              <a:xfrm>
                <a:off x="1471255" y="4144770"/>
                <a:ext cx="1904619" cy="1825987"/>
              </a:xfrm>
              <a:prstGeom prst="rect">
                <a:avLst/>
              </a:prstGeom>
            </p:spPr>
          </p:pic>
          <p:sp>
            <p:nvSpPr>
              <p:cNvPr id="89" name="TextBox 88">
                <a:extLst>
                  <a:ext uri="{FF2B5EF4-FFF2-40B4-BE49-F238E27FC236}">
                    <a16:creationId xmlns:a16="http://schemas.microsoft.com/office/drawing/2014/main" id="{A1FA526D-5DBA-45CC-BA7A-4BF6784213C6}"/>
                  </a:ext>
                </a:extLst>
              </p:cNvPr>
              <p:cNvSpPr txBox="1"/>
              <p:nvPr/>
            </p:nvSpPr>
            <p:spPr>
              <a:xfrm>
                <a:off x="1974701" y="5970757"/>
                <a:ext cx="808517"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kumimoji="0" lang="en-US" sz="900" b="1"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rPr>
                  <a:t>JA/ SA/ Cam</a:t>
                </a:r>
              </a:p>
            </p:txBody>
          </p:sp>
        </p:grpSp>
        <p:sp>
          <p:nvSpPr>
            <p:cNvPr id="94" name="Oval 93">
              <a:extLst>
                <a:ext uri="{FF2B5EF4-FFF2-40B4-BE49-F238E27FC236}">
                  <a16:creationId xmlns:a16="http://schemas.microsoft.com/office/drawing/2014/main" id="{48ADB8DC-5B7E-490D-9097-D4CDD328FC0A}"/>
                </a:ext>
              </a:extLst>
            </p:cNvPr>
            <p:cNvSpPr/>
            <p:nvPr/>
          </p:nvSpPr>
          <p:spPr>
            <a:xfrm>
              <a:off x="1281157" y="6099327"/>
              <a:ext cx="1342817" cy="1335527"/>
            </a:xfrm>
            <a:prstGeom prst="ellipse">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96" name="Picture 95">
            <a:extLst>
              <a:ext uri="{FF2B5EF4-FFF2-40B4-BE49-F238E27FC236}">
                <a16:creationId xmlns:a16="http://schemas.microsoft.com/office/drawing/2014/main" id="{33B36943-0E02-4910-8163-A9FBC169DA6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153335" y="5713745"/>
            <a:ext cx="750795" cy="711956"/>
          </a:xfrm>
          <a:prstGeom prst="rect">
            <a:avLst/>
          </a:prstGeom>
        </p:spPr>
      </p:pic>
      <p:cxnSp>
        <p:nvCxnSpPr>
          <p:cNvPr id="101" name="Straight Connector 100">
            <a:extLst>
              <a:ext uri="{FF2B5EF4-FFF2-40B4-BE49-F238E27FC236}">
                <a16:creationId xmlns:a16="http://schemas.microsoft.com/office/drawing/2014/main" id="{FF02F3BE-9A51-4AEB-B047-C23035FE1692}"/>
              </a:ext>
            </a:extLst>
          </p:cNvPr>
          <p:cNvCxnSpPr>
            <a:cxnSpLocks/>
          </p:cNvCxnSpPr>
          <p:nvPr/>
        </p:nvCxnSpPr>
        <p:spPr>
          <a:xfrm flipH="1" flipV="1">
            <a:off x="1396844" y="1065234"/>
            <a:ext cx="2752171" cy="1494339"/>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654136B-9218-469D-83F0-DA6CF2BC323D}"/>
              </a:ext>
            </a:extLst>
          </p:cNvPr>
          <p:cNvCxnSpPr>
            <a:cxnSpLocks/>
          </p:cNvCxnSpPr>
          <p:nvPr/>
        </p:nvCxnSpPr>
        <p:spPr>
          <a:xfrm flipH="1" flipV="1">
            <a:off x="1436500" y="983760"/>
            <a:ext cx="2819312" cy="1572377"/>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AB5571-5B08-43AF-9D52-D7CE6E227ED9}"/>
              </a:ext>
            </a:extLst>
          </p:cNvPr>
          <p:cNvCxnSpPr>
            <a:cxnSpLocks/>
            <a:endCxn id="69" idx="6"/>
          </p:cNvCxnSpPr>
          <p:nvPr/>
        </p:nvCxnSpPr>
        <p:spPr>
          <a:xfrm flipH="1" flipV="1">
            <a:off x="1436500" y="881039"/>
            <a:ext cx="3459638" cy="1674230"/>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0F8B779-ACB2-46AD-A193-3BA1B2A41A42}"/>
              </a:ext>
            </a:extLst>
          </p:cNvPr>
          <p:cNvCxnSpPr>
            <a:cxnSpLocks/>
            <a:endCxn id="64" idx="2"/>
          </p:cNvCxnSpPr>
          <p:nvPr/>
        </p:nvCxnSpPr>
        <p:spPr>
          <a:xfrm flipV="1">
            <a:off x="901476" y="905883"/>
            <a:ext cx="1253865" cy="164117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04982BF-B299-430C-B49A-0A03F25ECEE1}"/>
              </a:ext>
            </a:extLst>
          </p:cNvPr>
          <p:cNvCxnSpPr>
            <a:cxnSpLocks/>
          </p:cNvCxnSpPr>
          <p:nvPr/>
        </p:nvCxnSpPr>
        <p:spPr>
          <a:xfrm flipV="1">
            <a:off x="958067" y="1057024"/>
            <a:ext cx="1229801" cy="1481828"/>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6A7C339-94A3-42AC-B496-652DB696647E}"/>
              </a:ext>
            </a:extLst>
          </p:cNvPr>
          <p:cNvCxnSpPr>
            <a:cxnSpLocks/>
            <a:endCxn id="64" idx="3"/>
          </p:cNvCxnSpPr>
          <p:nvPr/>
        </p:nvCxnSpPr>
        <p:spPr>
          <a:xfrm flipV="1">
            <a:off x="1570128" y="1204409"/>
            <a:ext cx="709601" cy="1342654"/>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E14DA27-9C46-4B06-B3F8-6C0FAECBC595}"/>
              </a:ext>
            </a:extLst>
          </p:cNvPr>
          <p:cNvCxnSpPr>
            <a:cxnSpLocks/>
          </p:cNvCxnSpPr>
          <p:nvPr/>
        </p:nvCxnSpPr>
        <p:spPr>
          <a:xfrm flipV="1">
            <a:off x="2310701" y="1298654"/>
            <a:ext cx="97370" cy="1235738"/>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48B4E5C-1EEF-407C-BF2C-ABDAFC3C2640}"/>
              </a:ext>
            </a:extLst>
          </p:cNvPr>
          <p:cNvCxnSpPr>
            <a:cxnSpLocks/>
            <a:endCxn id="64" idx="4"/>
          </p:cNvCxnSpPr>
          <p:nvPr/>
        </p:nvCxnSpPr>
        <p:spPr>
          <a:xfrm flipH="1" flipV="1">
            <a:off x="2580028" y="1328063"/>
            <a:ext cx="323870" cy="121793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DC5442-600F-4215-AA2C-25A9ED8E0D1B}"/>
              </a:ext>
            </a:extLst>
          </p:cNvPr>
          <p:cNvCxnSpPr>
            <a:cxnSpLocks/>
            <a:endCxn id="64" idx="5"/>
          </p:cNvCxnSpPr>
          <p:nvPr/>
        </p:nvCxnSpPr>
        <p:spPr>
          <a:xfrm flipH="1" flipV="1">
            <a:off x="2880326" y="1204409"/>
            <a:ext cx="1288058" cy="13429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4CEE427-9BBA-4EA7-9404-FC21EA4FBA7E}"/>
              </a:ext>
            </a:extLst>
          </p:cNvPr>
          <p:cNvCxnSpPr>
            <a:cxnSpLocks/>
            <a:endCxn id="64" idx="6"/>
          </p:cNvCxnSpPr>
          <p:nvPr/>
        </p:nvCxnSpPr>
        <p:spPr>
          <a:xfrm flipH="1" flipV="1">
            <a:off x="3004714" y="905883"/>
            <a:ext cx="1250500" cy="164123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0782E25-F7CF-41BA-AFE4-E307A2BEB711}"/>
              </a:ext>
            </a:extLst>
          </p:cNvPr>
          <p:cNvCxnSpPr>
            <a:cxnSpLocks/>
            <a:endCxn id="64" idx="6"/>
          </p:cNvCxnSpPr>
          <p:nvPr/>
        </p:nvCxnSpPr>
        <p:spPr>
          <a:xfrm flipH="1" flipV="1">
            <a:off x="3004714" y="905883"/>
            <a:ext cx="1910532" cy="1654958"/>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2173596-C3DD-498F-80D5-BA0AE8871678}"/>
              </a:ext>
            </a:extLst>
          </p:cNvPr>
          <p:cNvCxnSpPr>
            <a:cxnSpLocks/>
            <a:endCxn id="73" idx="4"/>
          </p:cNvCxnSpPr>
          <p:nvPr/>
        </p:nvCxnSpPr>
        <p:spPr>
          <a:xfrm flipV="1">
            <a:off x="4234994" y="1339858"/>
            <a:ext cx="128906" cy="1187226"/>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7DAFB4E-80BB-40CE-9056-A9378EE84B69}"/>
              </a:ext>
            </a:extLst>
          </p:cNvPr>
          <p:cNvCxnSpPr>
            <a:cxnSpLocks/>
            <a:endCxn id="73" idx="5"/>
          </p:cNvCxnSpPr>
          <p:nvPr/>
        </p:nvCxnSpPr>
        <p:spPr>
          <a:xfrm flipH="1" flipV="1">
            <a:off x="4664198" y="1216204"/>
            <a:ext cx="263400" cy="1349668"/>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E9F3C6E-24A7-42BB-BE6D-D00204953A8E}"/>
              </a:ext>
            </a:extLst>
          </p:cNvPr>
          <p:cNvCxnSpPr>
            <a:cxnSpLocks/>
            <a:endCxn id="78" idx="3"/>
          </p:cNvCxnSpPr>
          <p:nvPr/>
        </p:nvCxnSpPr>
        <p:spPr>
          <a:xfrm flipV="1">
            <a:off x="4015941" y="1223233"/>
            <a:ext cx="1691539" cy="133203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CB290F-BC23-4EC2-B60B-6D1B98EEDDDB}"/>
              </a:ext>
            </a:extLst>
          </p:cNvPr>
          <p:cNvCxnSpPr>
            <a:cxnSpLocks/>
            <a:stCxn id="94" idx="0"/>
          </p:cNvCxnSpPr>
          <p:nvPr/>
        </p:nvCxnSpPr>
        <p:spPr>
          <a:xfrm flipV="1">
            <a:off x="2068253" y="2805496"/>
            <a:ext cx="0" cy="240352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F8C1D67-6B5A-476F-A6D2-2FCDEF02C8AB}"/>
              </a:ext>
            </a:extLst>
          </p:cNvPr>
          <p:cNvCxnSpPr>
            <a:cxnSpLocks/>
          </p:cNvCxnSpPr>
          <p:nvPr/>
        </p:nvCxnSpPr>
        <p:spPr>
          <a:xfrm flipV="1">
            <a:off x="2310701" y="2813646"/>
            <a:ext cx="2690982" cy="2538008"/>
          </a:xfrm>
          <a:prstGeom prst="line">
            <a:avLst/>
          </a:prstGeom>
          <a:ln w="63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71AF7B7-89E1-4696-8363-8A981B5EDEDF}"/>
              </a:ext>
            </a:extLst>
          </p:cNvPr>
          <p:cNvCxnSpPr>
            <a:cxnSpLocks/>
            <a:stCxn id="94" idx="7"/>
          </p:cNvCxnSpPr>
          <p:nvPr/>
        </p:nvCxnSpPr>
        <p:spPr>
          <a:xfrm flipV="1">
            <a:off x="2543010" y="2783634"/>
            <a:ext cx="2458673" cy="2620972"/>
          </a:xfrm>
          <a:prstGeom prst="line">
            <a:avLst/>
          </a:prstGeom>
          <a:ln w="63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E3414E2-DA59-49AB-96C7-C031FB113D8F}"/>
              </a:ext>
            </a:extLst>
          </p:cNvPr>
          <p:cNvCxnSpPr>
            <a:cxnSpLocks/>
          </p:cNvCxnSpPr>
          <p:nvPr/>
        </p:nvCxnSpPr>
        <p:spPr>
          <a:xfrm flipV="1">
            <a:off x="2706614" y="2805496"/>
            <a:ext cx="2705052" cy="2931848"/>
          </a:xfrm>
          <a:prstGeom prst="line">
            <a:avLst/>
          </a:prstGeom>
          <a:ln w="63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2B8E4E5-9441-4DFE-A9A3-EA7C676B2F1F}"/>
              </a:ext>
            </a:extLst>
          </p:cNvPr>
          <p:cNvCxnSpPr>
            <a:cxnSpLocks/>
            <a:stCxn id="94" idx="6"/>
          </p:cNvCxnSpPr>
          <p:nvPr/>
        </p:nvCxnSpPr>
        <p:spPr>
          <a:xfrm flipV="1">
            <a:off x="2739661" y="2783634"/>
            <a:ext cx="3627619" cy="3093153"/>
          </a:xfrm>
          <a:prstGeom prst="line">
            <a:avLst/>
          </a:prstGeom>
          <a:ln w="63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ABDCD3-B809-47E8-AC65-38A8C2933B33}"/>
              </a:ext>
            </a:extLst>
          </p:cNvPr>
          <p:cNvCxnSpPr>
            <a:cxnSpLocks/>
          </p:cNvCxnSpPr>
          <p:nvPr/>
        </p:nvCxnSpPr>
        <p:spPr>
          <a:xfrm flipH="1" flipV="1">
            <a:off x="1380342" y="2806764"/>
            <a:ext cx="2788042" cy="2818225"/>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EED7FF3-9E6D-4CBA-9258-221415075F52}"/>
              </a:ext>
            </a:extLst>
          </p:cNvPr>
          <p:cNvCxnSpPr>
            <a:cxnSpLocks/>
          </p:cNvCxnSpPr>
          <p:nvPr/>
        </p:nvCxnSpPr>
        <p:spPr>
          <a:xfrm flipH="1" flipV="1">
            <a:off x="1830527" y="2784562"/>
            <a:ext cx="2571328" cy="260608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608C99E-8F61-4A84-9584-374C37C920AA}"/>
              </a:ext>
            </a:extLst>
          </p:cNvPr>
          <p:cNvCxnSpPr>
            <a:cxnSpLocks/>
          </p:cNvCxnSpPr>
          <p:nvPr/>
        </p:nvCxnSpPr>
        <p:spPr>
          <a:xfrm flipV="1">
            <a:off x="4861710" y="2788727"/>
            <a:ext cx="1505570" cy="2497432"/>
          </a:xfrm>
          <a:prstGeom prst="line">
            <a:avLst/>
          </a:prstGeom>
          <a:ln w="635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4716ADB-2CF7-41F3-BEAB-7C0FBAB8BF2E}"/>
              </a:ext>
            </a:extLst>
          </p:cNvPr>
          <p:cNvSpPr/>
          <p:nvPr/>
        </p:nvSpPr>
        <p:spPr>
          <a:xfrm>
            <a:off x="0" y="6896414"/>
            <a:ext cx="6857999" cy="2251835"/>
          </a:xfrm>
          <a:prstGeom prst="rect">
            <a:avLst/>
          </a:prstGeom>
        </p:spPr>
        <p:txBody>
          <a:bodyPr wrap="square">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6. Genes linked to eQTL hotspots are in virulence and defense co-expression networks. </a:t>
            </a:r>
            <a:r>
              <a:rPr lang="en-US" sz="1200" dirty="0">
                <a:latin typeface="Arial" panose="020B0604020202020204" pitchFamily="34" charset="0"/>
                <a:ea typeface="Calibri" panose="020F0502020204030204" pitchFamily="34" charset="0"/>
                <a:cs typeface="Arial" panose="020B0604020202020204" pitchFamily="34" charset="0"/>
              </a:rPr>
              <a:t>Circles along the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genome map are eQTL hotspots, centered at the gene containing the eQTL and with radius proportional to the number of transcripts linked to this hotspot. The gene center is marked with a white dot. Hotspots for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transcripts are drawn in blue, hotspots for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transcripts are drawn in green. The network names are based on biological functions from gene ontology analysis of network members, from Figure 4 of Zhang </a:t>
            </a:r>
            <a:r>
              <a:rPr lang="en-US" sz="1200" i="1" dirty="0">
                <a:latin typeface="Arial" panose="020B0604020202020204" pitchFamily="34" charset="0"/>
                <a:ea typeface="Calibri" panose="020F0502020204030204" pitchFamily="34" charset="0"/>
                <a:cs typeface="Arial" panose="020B0604020202020204" pitchFamily="34" charset="0"/>
              </a:rPr>
              <a:t>et al</a:t>
            </a:r>
            <a:r>
              <a:rPr lang="en-US" sz="1200" dirty="0">
                <a:latin typeface="Arial" panose="020B0604020202020204" pitchFamily="34" charset="0"/>
                <a:ea typeface="Calibri" panose="020F0502020204030204" pitchFamily="34" charset="0"/>
                <a:cs typeface="Arial" panose="020B0604020202020204" pitchFamily="34" charset="0"/>
              </a:rPr>
              <a:t>. 2018 and Figure 6 of Zhang </a:t>
            </a:r>
            <a:r>
              <a:rPr lang="en-US" sz="1200" i="1" dirty="0">
                <a:latin typeface="Arial" panose="020B0604020202020204" pitchFamily="34" charset="0"/>
                <a:ea typeface="Calibri" panose="020F0502020204030204" pitchFamily="34" charset="0"/>
                <a:cs typeface="Arial" panose="020B0604020202020204" pitchFamily="34" charset="0"/>
              </a:rPr>
              <a:t>et al</a:t>
            </a:r>
            <a:r>
              <a:rPr lang="en-US" sz="1200" dirty="0">
                <a:latin typeface="Arial" panose="020B0604020202020204" pitchFamily="34" charset="0"/>
                <a:ea typeface="Calibri" panose="020F0502020204030204" pitchFamily="34" charset="0"/>
                <a:cs typeface="Arial" panose="020B0604020202020204" pitchFamily="34" charset="0"/>
              </a:rPr>
              <a:t>. 2017. The </a:t>
            </a:r>
            <a:r>
              <a:rPr lang="en-US" sz="1200" i="1" dirty="0">
                <a:latin typeface="Arial" panose="020B0604020202020204" pitchFamily="34" charset="0"/>
                <a:ea typeface="Calibri" panose="020F0502020204030204" pitchFamily="34" charset="0"/>
                <a:cs typeface="Arial" panose="020B0604020202020204" pitchFamily="34" charset="0"/>
              </a:rPr>
              <a:t>A. thaliana</a:t>
            </a:r>
            <a:r>
              <a:rPr lang="en-US" sz="1200" dirty="0">
                <a:latin typeface="Arial" panose="020B0604020202020204" pitchFamily="34" charset="0"/>
                <a:ea typeface="Calibri" panose="020F0502020204030204" pitchFamily="34" charset="0"/>
                <a:cs typeface="Arial" panose="020B0604020202020204" pitchFamily="34" charset="0"/>
              </a:rPr>
              <a:t> networks depicted are the most inclusive of the host-dependent networks, from </a:t>
            </a:r>
            <a:r>
              <a:rPr lang="en-US" sz="1200" i="1" dirty="0">
                <a:latin typeface="Arial" panose="020B0604020202020204" pitchFamily="34" charset="0"/>
                <a:ea typeface="Calibri" panose="020F0502020204030204" pitchFamily="34" charset="0"/>
                <a:cs typeface="Arial" panose="020B0604020202020204" pitchFamily="34" charset="0"/>
              </a:rPr>
              <a:t>npr1-1</a:t>
            </a:r>
            <a:r>
              <a:rPr lang="en-US" sz="1200" dirty="0">
                <a:latin typeface="Arial" panose="020B0604020202020204" pitchFamily="34" charset="0"/>
                <a:ea typeface="Calibri" panose="020F0502020204030204" pitchFamily="34" charset="0"/>
                <a:cs typeface="Arial" panose="020B0604020202020204" pitchFamily="34" charset="0"/>
              </a:rPr>
              <a:t>. Links between hotspots and co-expression networks are drawn according to the number of genes shared between them. Variable line weight represents the percent of hotspot target genes shared with the co-expression network; 1-25% is dashed, 25-50% is dotted, 50-75% is solid, 75-100% is heavy solid. </a:t>
            </a:r>
          </a:p>
        </p:txBody>
      </p:sp>
    </p:spTree>
    <p:extLst>
      <p:ext uri="{BB962C8B-B14F-4D97-AF65-F5344CB8AC3E}">
        <p14:creationId xmlns:p14="http://schemas.microsoft.com/office/powerpoint/2010/main" val="21710905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49404</TotalTime>
  <Words>817</Words>
  <Application>Microsoft Office PowerPoint</Application>
  <PresentationFormat>Letter Paper (8.5x11 in)</PresentationFormat>
  <Paragraphs>95</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 S</dc:creator>
  <cp:lastModifiedBy>N S</cp:lastModifiedBy>
  <cp:revision>192</cp:revision>
  <cp:lastPrinted>2019-03-06T23:15:10Z</cp:lastPrinted>
  <dcterms:created xsi:type="dcterms:W3CDTF">2018-08-22T17:38:27Z</dcterms:created>
  <dcterms:modified xsi:type="dcterms:W3CDTF">2019-03-21T19:00:06Z</dcterms:modified>
</cp:coreProperties>
</file>